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691" r:id="rId5"/>
  </p:sldMasterIdLst>
  <p:notesMasterIdLst>
    <p:notesMasterId r:id="rId44"/>
  </p:notesMasterIdLst>
  <p:handoutMasterIdLst>
    <p:handoutMasterId r:id="rId45"/>
  </p:handoutMasterIdLst>
  <p:sldIdLst>
    <p:sldId id="257" r:id="rId6"/>
    <p:sldId id="936" r:id="rId7"/>
    <p:sldId id="4573" r:id="rId8"/>
    <p:sldId id="4585" r:id="rId9"/>
    <p:sldId id="1035" r:id="rId10"/>
    <p:sldId id="1036" r:id="rId11"/>
    <p:sldId id="1034" r:id="rId12"/>
    <p:sldId id="994" r:id="rId13"/>
    <p:sldId id="319" r:id="rId14"/>
    <p:sldId id="712" r:id="rId15"/>
    <p:sldId id="706" r:id="rId16"/>
    <p:sldId id="708" r:id="rId17"/>
    <p:sldId id="831" r:id="rId18"/>
    <p:sldId id="832" r:id="rId19"/>
    <p:sldId id="707" r:id="rId20"/>
    <p:sldId id="720" r:id="rId21"/>
    <p:sldId id="4574" r:id="rId22"/>
    <p:sldId id="4578" r:id="rId23"/>
    <p:sldId id="312" r:id="rId24"/>
    <p:sldId id="317" r:id="rId25"/>
    <p:sldId id="1041" r:id="rId26"/>
    <p:sldId id="4577" r:id="rId27"/>
    <p:sldId id="301" r:id="rId28"/>
    <p:sldId id="4583" r:id="rId29"/>
    <p:sldId id="294" r:id="rId30"/>
    <p:sldId id="4582" r:id="rId31"/>
    <p:sldId id="920" r:id="rId32"/>
    <p:sldId id="4575" r:id="rId33"/>
    <p:sldId id="4580" r:id="rId34"/>
    <p:sldId id="4581" r:id="rId35"/>
    <p:sldId id="4587" r:id="rId36"/>
    <p:sldId id="1016" r:id="rId37"/>
    <p:sldId id="4576" r:id="rId38"/>
    <p:sldId id="4589" r:id="rId39"/>
    <p:sldId id="1033" r:id="rId40"/>
    <p:sldId id="4579" r:id="rId41"/>
    <p:sldId id="4586" r:id="rId42"/>
    <p:sldId id="458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945289-9C74-CE93-5741-26F1F37DD373}" name="Bob Welper" initials="BW" userId="S::Bob.Welper@urus.org::9e4a3922-0deb-4c4e-8dcc-72f8e38aa6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6FF"/>
    <a:srgbClr val="FFFD78"/>
    <a:srgbClr val="D5FC79"/>
    <a:srgbClr val="B2FA69"/>
    <a:srgbClr val="E6E6E6"/>
    <a:srgbClr val="0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4" autoAdjust="0"/>
    <p:restoredTop sz="94660"/>
  </p:normalViewPr>
  <p:slideViewPr>
    <p:cSldViewPr snapToGrid="0">
      <p:cViewPr>
        <p:scale>
          <a:sx n="94" d="100"/>
          <a:sy n="94" d="100"/>
        </p:scale>
        <p:origin x="14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rin.connor\Documents\Dairy%20Efficiency%20Database%20Study\Periodic%20vs%20whole%20lactation%20RFI\RFI_full%20lactation_proc%20mixed_28day%20window%20-%20118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199691816265633E-2"/>
          <c:y val="3.1037165592169687E-2"/>
          <c:w val="0.89427959208288754"/>
          <c:h val="0.83066164364918682"/>
        </c:manualLayout>
      </c:layout>
      <c:scatterChart>
        <c:scatterStyle val="lineMarker"/>
        <c:varyColors val="0"/>
        <c:ser>
          <c:idx val="1"/>
          <c:order val="0"/>
          <c:tx>
            <c:v>Correlations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'28-day window'!$F$4:$F$271</c:f>
              <c:numCache>
                <c:formatCode>General</c:formatCode>
                <c:ptCount val="268"/>
                <c:pt idx="0">
                  <c:v>24</c:v>
                </c:pt>
                <c:pt idx="1">
                  <c:v>25</c:v>
                </c:pt>
                <c:pt idx="2">
                  <c:v>26</c:v>
                </c:pt>
                <c:pt idx="3">
                  <c:v>27</c:v>
                </c:pt>
                <c:pt idx="4">
                  <c:v>28</c:v>
                </c:pt>
                <c:pt idx="5">
                  <c:v>29</c:v>
                </c:pt>
                <c:pt idx="6">
                  <c:v>30</c:v>
                </c:pt>
                <c:pt idx="7">
                  <c:v>31</c:v>
                </c:pt>
                <c:pt idx="8">
                  <c:v>32</c:v>
                </c:pt>
                <c:pt idx="9">
                  <c:v>33</c:v>
                </c:pt>
                <c:pt idx="10">
                  <c:v>34</c:v>
                </c:pt>
                <c:pt idx="11">
                  <c:v>35</c:v>
                </c:pt>
                <c:pt idx="12">
                  <c:v>36</c:v>
                </c:pt>
                <c:pt idx="13">
                  <c:v>37</c:v>
                </c:pt>
                <c:pt idx="14">
                  <c:v>38</c:v>
                </c:pt>
                <c:pt idx="15">
                  <c:v>39</c:v>
                </c:pt>
                <c:pt idx="16">
                  <c:v>40</c:v>
                </c:pt>
                <c:pt idx="17">
                  <c:v>41</c:v>
                </c:pt>
                <c:pt idx="18">
                  <c:v>42</c:v>
                </c:pt>
                <c:pt idx="19">
                  <c:v>43</c:v>
                </c:pt>
                <c:pt idx="20">
                  <c:v>44</c:v>
                </c:pt>
                <c:pt idx="21">
                  <c:v>45</c:v>
                </c:pt>
                <c:pt idx="22">
                  <c:v>46</c:v>
                </c:pt>
                <c:pt idx="23">
                  <c:v>47</c:v>
                </c:pt>
                <c:pt idx="24">
                  <c:v>48</c:v>
                </c:pt>
                <c:pt idx="25">
                  <c:v>49</c:v>
                </c:pt>
                <c:pt idx="26">
                  <c:v>50</c:v>
                </c:pt>
                <c:pt idx="27">
                  <c:v>51</c:v>
                </c:pt>
                <c:pt idx="28">
                  <c:v>52</c:v>
                </c:pt>
                <c:pt idx="29">
                  <c:v>53</c:v>
                </c:pt>
                <c:pt idx="30">
                  <c:v>54</c:v>
                </c:pt>
                <c:pt idx="31">
                  <c:v>55</c:v>
                </c:pt>
                <c:pt idx="32">
                  <c:v>56</c:v>
                </c:pt>
                <c:pt idx="33">
                  <c:v>57</c:v>
                </c:pt>
                <c:pt idx="34">
                  <c:v>58</c:v>
                </c:pt>
                <c:pt idx="35">
                  <c:v>59</c:v>
                </c:pt>
                <c:pt idx="36">
                  <c:v>60</c:v>
                </c:pt>
                <c:pt idx="37">
                  <c:v>61</c:v>
                </c:pt>
                <c:pt idx="38">
                  <c:v>62</c:v>
                </c:pt>
                <c:pt idx="39">
                  <c:v>63</c:v>
                </c:pt>
                <c:pt idx="40">
                  <c:v>64</c:v>
                </c:pt>
                <c:pt idx="41">
                  <c:v>65</c:v>
                </c:pt>
                <c:pt idx="42">
                  <c:v>66</c:v>
                </c:pt>
                <c:pt idx="43">
                  <c:v>67</c:v>
                </c:pt>
                <c:pt idx="44">
                  <c:v>68</c:v>
                </c:pt>
                <c:pt idx="45">
                  <c:v>69</c:v>
                </c:pt>
                <c:pt idx="46">
                  <c:v>70</c:v>
                </c:pt>
                <c:pt idx="47">
                  <c:v>71</c:v>
                </c:pt>
                <c:pt idx="48">
                  <c:v>72</c:v>
                </c:pt>
                <c:pt idx="49">
                  <c:v>73</c:v>
                </c:pt>
                <c:pt idx="50">
                  <c:v>74</c:v>
                </c:pt>
                <c:pt idx="51">
                  <c:v>75</c:v>
                </c:pt>
                <c:pt idx="52">
                  <c:v>76</c:v>
                </c:pt>
                <c:pt idx="53">
                  <c:v>77</c:v>
                </c:pt>
                <c:pt idx="54">
                  <c:v>78</c:v>
                </c:pt>
                <c:pt idx="55">
                  <c:v>79</c:v>
                </c:pt>
                <c:pt idx="56">
                  <c:v>80</c:v>
                </c:pt>
                <c:pt idx="57">
                  <c:v>81</c:v>
                </c:pt>
                <c:pt idx="58">
                  <c:v>82</c:v>
                </c:pt>
                <c:pt idx="59">
                  <c:v>83</c:v>
                </c:pt>
                <c:pt idx="60">
                  <c:v>84</c:v>
                </c:pt>
                <c:pt idx="61">
                  <c:v>85</c:v>
                </c:pt>
                <c:pt idx="62">
                  <c:v>86</c:v>
                </c:pt>
                <c:pt idx="63">
                  <c:v>87</c:v>
                </c:pt>
                <c:pt idx="64">
                  <c:v>88</c:v>
                </c:pt>
                <c:pt idx="65">
                  <c:v>89</c:v>
                </c:pt>
                <c:pt idx="66">
                  <c:v>90</c:v>
                </c:pt>
                <c:pt idx="67">
                  <c:v>91</c:v>
                </c:pt>
                <c:pt idx="68">
                  <c:v>92</c:v>
                </c:pt>
                <c:pt idx="69">
                  <c:v>93</c:v>
                </c:pt>
                <c:pt idx="70">
                  <c:v>94</c:v>
                </c:pt>
                <c:pt idx="71">
                  <c:v>95</c:v>
                </c:pt>
                <c:pt idx="72">
                  <c:v>96</c:v>
                </c:pt>
                <c:pt idx="73">
                  <c:v>97</c:v>
                </c:pt>
                <c:pt idx="74">
                  <c:v>98</c:v>
                </c:pt>
                <c:pt idx="75">
                  <c:v>99</c:v>
                </c:pt>
                <c:pt idx="76">
                  <c:v>100</c:v>
                </c:pt>
                <c:pt idx="77">
                  <c:v>101</c:v>
                </c:pt>
                <c:pt idx="78">
                  <c:v>102</c:v>
                </c:pt>
                <c:pt idx="79">
                  <c:v>103</c:v>
                </c:pt>
                <c:pt idx="80">
                  <c:v>104</c:v>
                </c:pt>
                <c:pt idx="81">
                  <c:v>105</c:v>
                </c:pt>
                <c:pt idx="82">
                  <c:v>106</c:v>
                </c:pt>
                <c:pt idx="83">
                  <c:v>107</c:v>
                </c:pt>
                <c:pt idx="84">
                  <c:v>108</c:v>
                </c:pt>
                <c:pt idx="85">
                  <c:v>109</c:v>
                </c:pt>
                <c:pt idx="86">
                  <c:v>110</c:v>
                </c:pt>
                <c:pt idx="87">
                  <c:v>111</c:v>
                </c:pt>
                <c:pt idx="88">
                  <c:v>112</c:v>
                </c:pt>
                <c:pt idx="89">
                  <c:v>113</c:v>
                </c:pt>
                <c:pt idx="90">
                  <c:v>114</c:v>
                </c:pt>
                <c:pt idx="91">
                  <c:v>115</c:v>
                </c:pt>
                <c:pt idx="92">
                  <c:v>116</c:v>
                </c:pt>
                <c:pt idx="93">
                  <c:v>117</c:v>
                </c:pt>
                <c:pt idx="94">
                  <c:v>118</c:v>
                </c:pt>
                <c:pt idx="95">
                  <c:v>119</c:v>
                </c:pt>
                <c:pt idx="96">
                  <c:v>120</c:v>
                </c:pt>
                <c:pt idx="97">
                  <c:v>121</c:v>
                </c:pt>
                <c:pt idx="98">
                  <c:v>122</c:v>
                </c:pt>
                <c:pt idx="99">
                  <c:v>123</c:v>
                </c:pt>
                <c:pt idx="100">
                  <c:v>124</c:v>
                </c:pt>
                <c:pt idx="101">
                  <c:v>125</c:v>
                </c:pt>
                <c:pt idx="102">
                  <c:v>126</c:v>
                </c:pt>
                <c:pt idx="103">
                  <c:v>127</c:v>
                </c:pt>
                <c:pt idx="104">
                  <c:v>128</c:v>
                </c:pt>
                <c:pt idx="105">
                  <c:v>129</c:v>
                </c:pt>
                <c:pt idx="106">
                  <c:v>130</c:v>
                </c:pt>
                <c:pt idx="107">
                  <c:v>131</c:v>
                </c:pt>
                <c:pt idx="108">
                  <c:v>132</c:v>
                </c:pt>
                <c:pt idx="109">
                  <c:v>133</c:v>
                </c:pt>
                <c:pt idx="110">
                  <c:v>134</c:v>
                </c:pt>
                <c:pt idx="111">
                  <c:v>135</c:v>
                </c:pt>
                <c:pt idx="112">
                  <c:v>136</c:v>
                </c:pt>
                <c:pt idx="113">
                  <c:v>137</c:v>
                </c:pt>
                <c:pt idx="114">
                  <c:v>138</c:v>
                </c:pt>
                <c:pt idx="115">
                  <c:v>139</c:v>
                </c:pt>
                <c:pt idx="116">
                  <c:v>140</c:v>
                </c:pt>
                <c:pt idx="117">
                  <c:v>141</c:v>
                </c:pt>
                <c:pt idx="118">
                  <c:v>142</c:v>
                </c:pt>
                <c:pt idx="119">
                  <c:v>143</c:v>
                </c:pt>
                <c:pt idx="120">
                  <c:v>144</c:v>
                </c:pt>
                <c:pt idx="121">
                  <c:v>145</c:v>
                </c:pt>
                <c:pt idx="122">
                  <c:v>146</c:v>
                </c:pt>
                <c:pt idx="123">
                  <c:v>147</c:v>
                </c:pt>
                <c:pt idx="124">
                  <c:v>148</c:v>
                </c:pt>
                <c:pt idx="125">
                  <c:v>149</c:v>
                </c:pt>
                <c:pt idx="126">
                  <c:v>150</c:v>
                </c:pt>
                <c:pt idx="127">
                  <c:v>151</c:v>
                </c:pt>
                <c:pt idx="128">
                  <c:v>152</c:v>
                </c:pt>
                <c:pt idx="129">
                  <c:v>153</c:v>
                </c:pt>
                <c:pt idx="130">
                  <c:v>154</c:v>
                </c:pt>
                <c:pt idx="131">
                  <c:v>155</c:v>
                </c:pt>
                <c:pt idx="132">
                  <c:v>156</c:v>
                </c:pt>
                <c:pt idx="133">
                  <c:v>157</c:v>
                </c:pt>
                <c:pt idx="134">
                  <c:v>158</c:v>
                </c:pt>
                <c:pt idx="135">
                  <c:v>159</c:v>
                </c:pt>
                <c:pt idx="136">
                  <c:v>160</c:v>
                </c:pt>
                <c:pt idx="137">
                  <c:v>161</c:v>
                </c:pt>
                <c:pt idx="138">
                  <c:v>162</c:v>
                </c:pt>
                <c:pt idx="139">
                  <c:v>163</c:v>
                </c:pt>
                <c:pt idx="140">
                  <c:v>164</c:v>
                </c:pt>
                <c:pt idx="141">
                  <c:v>165</c:v>
                </c:pt>
                <c:pt idx="142">
                  <c:v>166</c:v>
                </c:pt>
                <c:pt idx="143">
                  <c:v>167</c:v>
                </c:pt>
                <c:pt idx="144">
                  <c:v>168</c:v>
                </c:pt>
                <c:pt idx="145">
                  <c:v>169</c:v>
                </c:pt>
                <c:pt idx="146">
                  <c:v>170</c:v>
                </c:pt>
                <c:pt idx="147">
                  <c:v>171</c:v>
                </c:pt>
                <c:pt idx="148">
                  <c:v>172</c:v>
                </c:pt>
                <c:pt idx="149">
                  <c:v>173</c:v>
                </c:pt>
                <c:pt idx="150">
                  <c:v>174</c:v>
                </c:pt>
                <c:pt idx="151">
                  <c:v>175</c:v>
                </c:pt>
                <c:pt idx="152">
                  <c:v>176</c:v>
                </c:pt>
                <c:pt idx="153">
                  <c:v>177</c:v>
                </c:pt>
                <c:pt idx="154">
                  <c:v>178</c:v>
                </c:pt>
                <c:pt idx="155">
                  <c:v>179</c:v>
                </c:pt>
                <c:pt idx="156">
                  <c:v>180</c:v>
                </c:pt>
                <c:pt idx="157">
                  <c:v>181</c:v>
                </c:pt>
                <c:pt idx="158">
                  <c:v>182</c:v>
                </c:pt>
                <c:pt idx="159">
                  <c:v>183</c:v>
                </c:pt>
                <c:pt idx="160">
                  <c:v>184</c:v>
                </c:pt>
                <c:pt idx="161">
                  <c:v>185</c:v>
                </c:pt>
                <c:pt idx="162">
                  <c:v>186</c:v>
                </c:pt>
                <c:pt idx="163">
                  <c:v>187</c:v>
                </c:pt>
                <c:pt idx="164">
                  <c:v>188</c:v>
                </c:pt>
                <c:pt idx="165">
                  <c:v>189</c:v>
                </c:pt>
                <c:pt idx="166">
                  <c:v>190</c:v>
                </c:pt>
                <c:pt idx="167">
                  <c:v>191</c:v>
                </c:pt>
                <c:pt idx="168">
                  <c:v>192</c:v>
                </c:pt>
                <c:pt idx="169">
                  <c:v>193</c:v>
                </c:pt>
                <c:pt idx="170">
                  <c:v>194</c:v>
                </c:pt>
                <c:pt idx="171">
                  <c:v>195</c:v>
                </c:pt>
                <c:pt idx="172">
                  <c:v>196</c:v>
                </c:pt>
                <c:pt idx="173">
                  <c:v>197</c:v>
                </c:pt>
                <c:pt idx="174">
                  <c:v>198</c:v>
                </c:pt>
                <c:pt idx="175">
                  <c:v>199</c:v>
                </c:pt>
                <c:pt idx="176">
                  <c:v>200</c:v>
                </c:pt>
                <c:pt idx="177">
                  <c:v>201</c:v>
                </c:pt>
                <c:pt idx="178">
                  <c:v>202</c:v>
                </c:pt>
                <c:pt idx="179">
                  <c:v>203</c:v>
                </c:pt>
                <c:pt idx="180">
                  <c:v>204</c:v>
                </c:pt>
                <c:pt idx="181">
                  <c:v>205</c:v>
                </c:pt>
                <c:pt idx="182">
                  <c:v>206</c:v>
                </c:pt>
                <c:pt idx="183">
                  <c:v>207</c:v>
                </c:pt>
                <c:pt idx="184">
                  <c:v>208</c:v>
                </c:pt>
                <c:pt idx="185">
                  <c:v>209</c:v>
                </c:pt>
                <c:pt idx="186">
                  <c:v>210</c:v>
                </c:pt>
                <c:pt idx="187">
                  <c:v>211</c:v>
                </c:pt>
                <c:pt idx="188">
                  <c:v>212</c:v>
                </c:pt>
                <c:pt idx="189">
                  <c:v>213</c:v>
                </c:pt>
                <c:pt idx="190">
                  <c:v>214</c:v>
                </c:pt>
                <c:pt idx="191">
                  <c:v>215</c:v>
                </c:pt>
                <c:pt idx="192">
                  <c:v>216</c:v>
                </c:pt>
                <c:pt idx="193">
                  <c:v>217</c:v>
                </c:pt>
                <c:pt idx="194">
                  <c:v>218</c:v>
                </c:pt>
                <c:pt idx="195">
                  <c:v>219</c:v>
                </c:pt>
                <c:pt idx="196">
                  <c:v>220</c:v>
                </c:pt>
                <c:pt idx="197">
                  <c:v>221</c:v>
                </c:pt>
                <c:pt idx="198">
                  <c:v>222</c:v>
                </c:pt>
                <c:pt idx="199">
                  <c:v>223</c:v>
                </c:pt>
                <c:pt idx="200">
                  <c:v>224</c:v>
                </c:pt>
                <c:pt idx="201">
                  <c:v>225</c:v>
                </c:pt>
                <c:pt idx="202">
                  <c:v>226</c:v>
                </c:pt>
                <c:pt idx="203">
                  <c:v>227</c:v>
                </c:pt>
                <c:pt idx="204">
                  <c:v>228</c:v>
                </c:pt>
                <c:pt idx="205">
                  <c:v>229</c:v>
                </c:pt>
                <c:pt idx="206">
                  <c:v>230</c:v>
                </c:pt>
                <c:pt idx="207">
                  <c:v>231</c:v>
                </c:pt>
                <c:pt idx="208">
                  <c:v>232</c:v>
                </c:pt>
                <c:pt idx="209">
                  <c:v>233</c:v>
                </c:pt>
                <c:pt idx="210">
                  <c:v>234</c:v>
                </c:pt>
                <c:pt idx="211">
                  <c:v>235</c:v>
                </c:pt>
                <c:pt idx="212">
                  <c:v>236</c:v>
                </c:pt>
                <c:pt idx="213">
                  <c:v>237</c:v>
                </c:pt>
                <c:pt idx="214">
                  <c:v>238</c:v>
                </c:pt>
                <c:pt idx="215">
                  <c:v>239</c:v>
                </c:pt>
                <c:pt idx="216">
                  <c:v>240</c:v>
                </c:pt>
                <c:pt idx="217">
                  <c:v>241</c:v>
                </c:pt>
                <c:pt idx="218">
                  <c:v>242</c:v>
                </c:pt>
                <c:pt idx="219">
                  <c:v>243</c:v>
                </c:pt>
                <c:pt idx="220">
                  <c:v>244</c:v>
                </c:pt>
                <c:pt idx="221">
                  <c:v>245</c:v>
                </c:pt>
                <c:pt idx="222">
                  <c:v>246</c:v>
                </c:pt>
                <c:pt idx="223">
                  <c:v>247</c:v>
                </c:pt>
                <c:pt idx="224">
                  <c:v>248</c:v>
                </c:pt>
                <c:pt idx="225">
                  <c:v>249</c:v>
                </c:pt>
                <c:pt idx="226">
                  <c:v>250</c:v>
                </c:pt>
                <c:pt idx="227">
                  <c:v>251</c:v>
                </c:pt>
                <c:pt idx="228">
                  <c:v>252</c:v>
                </c:pt>
                <c:pt idx="229">
                  <c:v>253</c:v>
                </c:pt>
                <c:pt idx="230">
                  <c:v>254</c:v>
                </c:pt>
                <c:pt idx="231">
                  <c:v>255</c:v>
                </c:pt>
                <c:pt idx="232">
                  <c:v>256</c:v>
                </c:pt>
                <c:pt idx="233">
                  <c:v>257</c:v>
                </c:pt>
                <c:pt idx="234">
                  <c:v>258</c:v>
                </c:pt>
                <c:pt idx="235">
                  <c:v>259</c:v>
                </c:pt>
                <c:pt idx="236">
                  <c:v>260</c:v>
                </c:pt>
                <c:pt idx="237">
                  <c:v>261</c:v>
                </c:pt>
                <c:pt idx="238">
                  <c:v>262</c:v>
                </c:pt>
                <c:pt idx="239">
                  <c:v>263</c:v>
                </c:pt>
                <c:pt idx="240">
                  <c:v>264</c:v>
                </c:pt>
                <c:pt idx="241">
                  <c:v>265</c:v>
                </c:pt>
                <c:pt idx="242">
                  <c:v>266</c:v>
                </c:pt>
                <c:pt idx="243">
                  <c:v>267</c:v>
                </c:pt>
                <c:pt idx="244">
                  <c:v>268</c:v>
                </c:pt>
                <c:pt idx="245">
                  <c:v>269</c:v>
                </c:pt>
                <c:pt idx="246">
                  <c:v>270</c:v>
                </c:pt>
                <c:pt idx="247">
                  <c:v>271</c:v>
                </c:pt>
                <c:pt idx="248">
                  <c:v>272</c:v>
                </c:pt>
                <c:pt idx="249">
                  <c:v>273</c:v>
                </c:pt>
                <c:pt idx="250">
                  <c:v>274</c:v>
                </c:pt>
                <c:pt idx="251">
                  <c:v>275</c:v>
                </c:pt>
                <c:pt idx="252">
                  <c:v>276</c:v>
                </c:pt>
                <c:pt idx="253">
                  <c:v>277</c:v>
                </c:pt>
                <c:pt idx="254">
                  <c:v>278</c:v>
                </c:pt>
                <c:pt idx="255">
                  <c:v>279</c:v>
                </c:pt>
                <c:pt idx="256">
                  <c:v>280</c:v>
                </c:pt>
                <c:pt idx="257">
                  <c:v>281</c:v>
                </c:pt>
                <c:pt idx="258">
                  <c:v>282</c:v>
                </c:pt>
                <c:pt idx="259">
                  <c:v>283</c:v>
                </c:pt>
                <c:pt idx="260">
                  <c:v>284</c:v>
                </c:pt>
                <c:pt idx="261">
                  <c:v>285</c:v>
                </c:pt>
                <c:pt idx="262">
                  <c:v>286</c:v>
                </c:pt>
                <c:pt idx="263">
                  <c:v>287</c:v>
                </c:pt>
                <c:pt idx="264">
                  <c:v>288</c:v>
                </c:pt>
                <c:pt idx="265">
                  <c:v>289</c:v>
                </c:pt>
                <c:pt idx="266">
                  <c:v>290</c:v>
                </c:pt>
                <c:pt idx="267">
                  <c:v>291</c:v>
                </c:pt>
              </c:numCache>
            </c:numRef>
          </c:xVal>
          <c:yVal>
            <c:numRef>
              <c:f>'28-day window'!$C$4:$C$271</c:f>
              <c:numCache>
                <c:formatCode>General</c:formatCode>
                <c:ptCount val="268"/>
                <c:pt idx="0">
                  <c:v>0.57359000000000004</c:v>
                </c:pt>
                <c:pt idx="1">
                  <c:v>0.59650999999999998</c:v>
                </c:pt>
                <c:pt idx="2">
                  <c:v>0.60426000000000002</c:v>
                </c:pt>
                <c:pt idx="3">
                  <c:v>0.61836000000000002</c:v>
                </c:pt>
                <c:pt idx="4">
                  <c:v>0.61960000000000004</c:v>
                </c:pt>
                <c:pt idx="5">
                  <c:v>0.62834999999999996</c:v>
                </c:pt>
                <c:pt idx="6">
                  <c:v>0.63763000000000003</c:v>
                </c:pt>
                <c:pt idx="7">
                  <c:v>0.63954999999999995</c:v>
                </c:pt>
                <c:pt idx="8">
                  <c:v>0.64100000000000001</c:v>
                </c:pt>
                <c:pt idx="9">
                  <c:v>0.63883999999999996</c:v>
                </c:pt>
                <c:pt idx="10">
                  <c:v>0.65071000000000001</c:v>
                </c:pt>
                <c:pt idx="11">
                  <c:v>0.65563000000000005</c:v>
                </c:pt>
                <c:pt idx="12">
                  <c:v>0.64639999999999997</c:v>
                </c:pt>
                <c:pt idx="13">
                  <c:v>0.64207999999999998</c:v>
                </c:pt>
                <c:pt idx="14">
                  <c:v>0.64912999999999998</c:v>
                </c:pt>
                <c:pt idx="15">
                  <c:v>0.65075000000000005</c:v>
                </c:pt>
                <c:pt idx="16">
                  <c:v>0.65122000000000002</c:v>
                </c:pt>
                <c:pt idx="17">
                  <c:v>0.65375000000000005</c:v>
                </c:pt>
                <c:pt idx="18">
                  <c:v>0.65176000000000001</c:v>
                </c:pt>
                <c:pt idx="19">
                  <c:v>0.65513999999999994</c:v>
                </c:pt>
                <c:pt idx="20">
                  <c:v>0.65586</c:v>
                </c:pt>
                <c:pt idx="21">
                  <c:v>0.67013</c:v>
                </c:pt>
                <c:pt idx="22">
                  <c:v>0.66632000000000002</c:v>
                </c:pt>
                <c:pt idx="23">
                  <c:v>0.65866999999999998</c:v>
                </c:pt>
                <c:pt idx="24">
                  <c:v>0.65959999999999996</c:v>
                </c:pt>
                <c:pt idx="25">
                  <c:v>0.66039000000000003</c:v>
                </c:pt>
                <c:pt idx="26">
                  <c:v>0.66642999999999997</c:v>
                </c:pt>
                <c:pt idx="27">
                  <c:v>0.66778000000000004</c:v>
                </c:pt>
                <c:pt idx="28">
                  <c:v>0.66652</c:v>
                </c:pt>
                <c:pt idx="29">
                  <c:v>0.67008000000000001</c:v>
                </c:pt>
                <c:pt idx="30">
                  <c:v>0.65403999999999995</c:v>
                </c:pt>
                <c:pt idx="31">
                  <c:v>0.65571999999999997</c:v>
                </c:pt>
                <c:pt idx="32">
                  <c:v>0.64868000000000003</c:v>
                </c:pt>
                <c:pt idx="33">
                  <c:v>0.64661999999999997</c:v>
                </c:pt>
                <c:pt idx="34">
                  <c:v>0.64642999999999995</c:v>
                </c:pt>
                <c:pt idx="35">
                  <c:v>0.64832999999999996</c:v>
                </c:pt>
                <c:pt idx="36">
                  <c:v>0.65346000000000004</c:v>
                </c:pt>
                <c:pt idx="37">
                  <c:v>0.65968000000000004</c:v>
                </c:pt>
                <c:pt idx="38">
                  <c:v>0.66330999999999996</c:v>
                </c:pt>
                <c:pt idx="39">
                  <c:v>0.65827000000000002</c:v>
                </c:pt>
                <c:pt idx="40">
                  <c:v>0.65422999999999998</c:v>
                </c:pt>
                <c:pt idx="41">
                  <c:v>0.65988000000000002</c:v>
                </c:pt>
                <c:pt idx="42">
                  <c:v>0.67010000000000003</c:v>
                </c:pt>
                <c:pt idx="43">
                  <c:v>0.66166000000000003</c:v>
                </c:pt>
                <c:pt idx="44">
                  <c:v>0.65529000000000004</c:v>
                </c:pt>
                <c:pt idx="45">
                  <c:v>0.65617999999999999</c:v>
                </c:pt>
                <c:pt idx="46">
                  <c:v>0.65175000000000005</c:v>
                </c:pt>
                <c:pt idx="47">
                  <c:v>0.65049999999999997</c:v>
                </c:pt>
                <c:pt idx="48">
                  <c:v>0.65964</c:v>
                </c:pt>
                <c:pt idx="49">
                  <c:v>0.66134000000000004</c:v>
                </c:pt>
                <c:pt idx="50">
                  <c:v>0.65820999999999996</c:v>
                </c:pt>
                <c:pt idx="51">
                  <c:v>0.66271999999999998</c:v>
                </c:pt>
                <c:pt idx="52">
                  <c:v>0.66830999999999996</c:v>
                </c:pt>
                <c:pt idx="53">
                  <c:v>0.66142000000000001</c:v>
                </c:pt>
                <c:pt idx="54">
                  <c:v>0.65905000000000002</c:v>
                </c:pt>
                <c:pt idx="55">
                  <c:v>0.65586999999999995</c:v>
                </c:pt>
                <c:pt idx="56">
                  <c:v>0.6482</c:v>
                </c:pt>
                <c:pt idx="57">
                  <c:v>0.64373000000000002</c:v>
                </c:pt>
                <c:pt idx="58">
                  <c:v>0.64549000000000001</c:v>
                </c:pt>
                <c:pt idx="59">
                  <c:v>0.65441000000000005</c:v>
                </c:pt>
                <c:pt idx="60">
                  <c:v>0.65405999999999997</c:v>
                </c:pt>
                <c:pt idx="61">
                  <c:v>0.64712999999999998</c:v>
                </c:pt>
                <c:pt idx="62">
                  <c:v>0.64483000000000001</c:v>
                </c:pt>
                <c:pt idx="63">
                  <c:v>0.62931000000000004</c:v>
                </c:pt>
                <c:pt idx="64">
                  <c:v>0.64171</c:v>
                </c:pt>
                <c:pt idx="65">
                  <c:v>0.63012000000000001</c:v>
                </c:pt>
                <c:pt idx="66">
                  <c:v>0.62722</c:v>
                </c:pt>
                <c:pt idx="67">
                  <c:v>0.61939</c:v>
                </c:pt>
                <c:pt idx="68">
                  <c:v>0.62068999999999996</c:v>
                </c:pt>
                <c:pt idx="69">
                  <c:v>0.62802999999999998</c:v>
                </c:pt>
                <c:pt idx="70">
                  <c:v>0.62985000000000002</c:v>
                </c:pt>
                <c:pt idx="71">
                  <c:v>0.63970000000000005</c:v>
                </c:pt>
                <c:pt idx="72">
                  <c:v>0.64998</c:v>
                </c:pt>
                <c:pt idx="73">
                  <c:v>0.64720999999999995</c:v>
                </c:pt>
                <c:pt idx="74">
                  <c:v>0.65186999999999995</c:v>
                </c:pt>
                <c:pt idx="75">
                  <c:v>0.65817999999999999</c:v>
                </c:pt>
                <c:pt idx="76">
                  <c:v>0.65712000000000004</c:v>
                </c:pt>
                <c:pt idx="77">
                  <c:v>0.65388999999999997</c:v>
                </c:pt>
                <c:pt idx="78">
                  <c:v>0.65122999999999998</c:v>
                </c:pt>
                <c:pt idx="79">
                  <c:v>0.66325999999999996</c:v>
                </c:pt>
                <c:pt idx="80">
                  <c:v>0.67125000000000001</c:v>
                </c:pt>
                <c:pt idx="81">
                  <c:v>0.67439000000000004</c:v>
                </c:pt>
                <c:pt idx="82">
                  <c:v>0.68025999999999998</c:v>
                </c:pt>
                <c:pt idx="83">
                  <c:v>0.68759000000000003</c:v>
                </c:pt>
                <c:pt idx="84">
                  <c:v>0.69235000000000002</c:v>
                </c:pt>
                <c:pt idx="85">
                  <c:v>0.69506000000000001</c:v>
                </c:pt>
                <c:pt idx="86">
                  <c:v>0.69606999999999997</c:v>
                </c:pt>
                <c:pt idx="87">
                  <c:v>0.69799</c:v>
                </c:pt>
                <c:pt idx="88">
                  <c:v>0.70030999999999999</c:v>
                </c:pt>
                <c:pt idx="89">
                  <c:v>0.69398000000000004</c:v>
                </c:pt>
                <c:pt idx="90">
                  <c:v>0.70121999999999995</c:v>
                </c:pt>
                <c:pt idx="91">
                  <c:v>0.70184999999999997</c:v>
                </c:pt>
                <c:pt idx="92">
                  <c:v>0.72201000000000004</c:v>
                </c:pt>
                <c:pt idx="93">
                  <c:v>0.72265000000000001</c:v>
                </c:pt>
                <c:pt idx="94">
                  <c:v>0.73097999999999996</c:v>
                </c:pt>
                <c:pt idx="95">
                  <c:v>0.74184000000000005</c:v>
                </c:pt>
                <c:pt idx="96">
                  <c:v>0.75295999999999996</c:v>
                </c:pt>
                <c:pt idx="97">
                  <c:v>0.75573999999999997</c:v>
                </c:pt>
                <c:pt idx="98">
                  <c:v>0.75773999999999997</c:v>
                </c:pt>
                <c:pt idx="99">
                  <c:v>0.76293999999999995</c:v>
                </c:pt>
                <c:pt idx="100">
                  <c:v>0.76288999999999996</c:v>
                </c:pt>
                <c:pt idx="101">
                  <c:v>0.76639000000000002</c:v>
                </c:pt>
                <c:pt idx="102">
                  <c:v>0.77207999999999999</c:v>
                </c:pt>
                <c:pt idx="103">
                  <c:v>0.77742999999999995</c:v>
                </c:pt>
                <c:pt idx="104">
                  <c:v>0.78422999999999998</c:v>
                </c:pt>
                <c:pt idx="105">
                  <c:v>0.79608999999999996</c:v>
                </c:pt>
                <c:pt idx="106">
                  <c:v>0.80110999999999999</c:v>
                </c:pt>
                <c:pt idx="107">
                  <c:v>0.81162000000000001</c:v>
                </c:pt>
                <c:pt idx="108">
                  <c:v>0.81554000000000004</c:v>
                </c:pt>
                <c:pt idx="109">
                  <c:v>0.81311999999999995</c:v>
                </c:pt>
                <c:pt idx="110">
                  <c:v>0.82028000000000001</c:v>
                </c:pt>
                <c:pt idx="111">
                  <c:v>0.81877</c:v>
                </c:pt>
                <c:pt idx="112">
                  <c:v>0.82450999999999997</c:v>
                </c:pt>
                <c:pt idx="113">
                  <c:v>0.82838999999999996</c:v>
                </c:pt>
                <c:pt idx="114">
                  <c:v>0.83301000000000003</c:v>
                </c:pt>
                <c:pt idx="115">
                  <c:v>0.84062000000000003</c:v>
                </c:pt>
                <c:pt idx="116">
                  <c:v>0.84721000000000002</c:v>
                </c:pt>
                <c:pt idx="117">
                  <c:v>0.84936999999999996</c:v>
                </c:pt>
                <c:pt idx="118">
                  <c:v>0.86021000000000003</c:v>
                </c:pt>
                <c:pt idx="119">
                  <c:v>0.86121000000000003</c:v>
                </c:pt>
                <c:pt idx="120">
                  <c:v>0.86297999999999997</c:v>
                </c:pt>
                <c:pt idx="121">
                  <c:v>0.86538000000000004</c:v>
                </c:pt>
                <c:pt idx="122">
                  <c:v>0.85919999999999996</c:v>
                </c:pt>
                <c:pt idx="123">
                  <c:v>0.85582000000000003</c:v>
                </c:pt>
                <c:pt idx="124">
                  <c:v>0.85672999999999999</c:v>
                </c:pt>
                <c:pt idx="125">
                  <c:v>0.85758000000000001</c:v>
                </c:pt>
                <c:pt idx="126">
                  <c:v>0.85684000000000005</c:v>
                </c:pt>
                <c:pt idx="127">
                  <c:v>0.85753999999999997</c:v>
                </c:pt>
                <c:pt idx="128">
                  <c:v>0.86077999999999999</c:v>
                </c:pt>
                <c:pt idx="129">
                  <c:v>0.85773999999999995</c:v>
                </c:pt>
                <c:pt idx="130">
                  <c:v>0.85311999999999999</c:v>
                </c:pt>
                <c:pt idx="131">
                  <c:v>0.85089000000000004</c:v>
                </c:pt>
                <c:pt idx="132">
                  <c:v>0.84833999999999998</c:v>
                </c:pt>
                <c:pt idx="133">
                  <c:v>0.84379999999999999</c:v>
                </c:pt>
                <c:pt idx="134">
                  <c:v>0.84253999999999996</c:v>
                </c:pt>
                <c:pt idx="135">
                  <c:v>0.83858999999999995</c:v>
                </c:pt>
                <c:pt idx="136">
                  <c:v>0.84041999999999994</c:v>
                </c:pt>
                <c:pt idx="137">
                  <c:v>0.83472999999999997</c:v>
                </c:pt>
                <c:pt idx="138">
                  <c:v>0.84158999999999995</c:v>
                </c:pt>
                <c:pt idx="139">
                  <c:v>0.83723999999999998</c:v>
                </c:pt>
                <c:pt idx="140">
                  <c:v>0.84148000000000001</c:v>
                </c:pt>
                <c:pt idx="141">
                  <c:v>0.84284000000000003</c:v>
                </c:pt>
                <c:pt idx="142">
                  <c:v>0.84140000000000004</c:v>
                </c:pt>
                <c:pt idx="143">
                  <c:v>0.84182999999999997</c:v>
                </c:pt>
                <c:pt idx="144">
                  <c:v>0.83872000000000002</c:v>
                </c:pt>
                <c:pt idx="145">
                  <c:v>0.84014999999999995</c:v>
                </c:pt>
                <c:pt idx="146">
                  <c:v>0.83948</c:v>
                </c:pt>
                <c:pt idx="147">
                  <c:v>0.83547000000000005</c:v>
                </c:pt>
                <c:pt idx="148">
                  <c:v>0.83352000000000004</c:v>
                </c:pt>
                <c:pt idx="149">
                  <c:v>0.83535999999999999</c:v>
                </c:pt>
                <c:pt idx="150">
                  <c:v>0.83016999999999996</c:v>
                </c:pt>
                <c:pt idx="151">
                  <c:v>0.82743</c:v>
                </c:pt>
                <c:pt idx="152">
                  <c:v>0.82884000000000002</c:v>
                </c:pt>
                <c:pt idx="153">
                  <c:v>0.82384000000000002</c:v>
                </c:pt>
                <c:pt idx="154">
                  <c:v>0.82489999999999997</c:v>
                </c:pt>
                <c:pt idx="155">
                  <c:v>0.82147000000000003</c:v>
                </c:pt>
                <c:pt idx="156">
                  <c:v>0.81876000000000004</c:v>
                </c:pt>
                <c:pt idx="157">
                  <c:v>0.81577999999999995</c:v>
                </c:pt>
                <c:pt idx="158">
                  <c:v>0.81289</c:v>
                </c:pt>
                <c:pt idx="159">
                  <c:v>0.81298000000000004</c:v>
                </c:pt>
                <c:pt idx="160">
                  <c:v>0.81554000000000004</c:v>
                </c:pt>
                <c:pt idx="161">
                  <c:v>0.81738999999999995</c:v>
                </c:pt>
                <c:pt idx="162">
                  <c:v>0.82230000000000003</c:v>
                </c:pt>
                <c:pt idx="163">
                  <c:v>0.81967000000000001</c:v>
                </c:pt>
                <c:pt idx="164">
                  <c:v>0.81657999999999997</c:v>
                </c:pt>
                <c:pt idx="165">
                  <c:v>0.81628999999999996</c:v>
                </c:pt>
                <c:pt idx="166">
                  <c:v>0.81301999999999996</c:v>
                </c:pt>
                <c:pt idx="167">
                  <c:v>0.80630000000000002</c:v>
                </c:pt>
                <c:pt idx="168">
                  <c:v>0.81105000000000005</c:v>
                </c:pt>
                <c:pt idx="169">
                  <c:v>0.80595000000000006</c:v>
                </c:pt>
                <c:pt idx="170">
                  <c:v>0.80303000000000002</c:v>
                </c:pt>
                <c:pt idx="171">
                  <c:v>0.80718000000000001</c:v>
                </c:pt>
                <c:pt idx="172">
                  <c:v>0.81261000000000005</c:v>
                </c:pt>
                <c:pt idx="173">
                  <c:v>0.8105</c:v>
                </c:pt>
                <c:pt idx="174">
                  <c:v>0.81772999999999996</c:v>
                </c:pt>
                <c:pt idx="175">
                  <c:v>0.81867999999999996</c:v>
                </c:pt>
                <c:pt idx="176">
                  <c:v>0.81832000000000005</c:v>
                </c:pt>
                <c:pt idx="177">
                  <c:v>0.81225000000000003</c:v>
                </c:pt>
                <c:pt idx="178">
                  <c:v>0.81377999999999995</c:v>
                </c:pt>
                <c:pt idx="179">
                  <c:v>0.81525999999999998</c:v>
                </c:pt>
                <c:pt idx="180">
                  <c:v>0.81289</c:v>
                </c:pt>
                <c:pt idx="181">
                  <c:v>0.81508999999999998</c:v>
                </c:pt>
                <c:pt idx="182">
                  <c:v>0.82359000000000004</c:v>
                </c:pt>
                <c:pt idx="183">
                  <c:v>0.82330999999999999</c:v>
                </c:pt>
                <c:pt idx="184">
                  <c:v>0.82848999999999995</c:v>
                </c:pt>
                <c:pt idx="185">
                  <c:v>0.82386000000000004</c:v>
                </c:pt>
                <c:pt idx="186">
                  <c:v>0.82423000000000002</c:v>
                </c:pt>
                <c:pt idx="187">
                  <c:v>0.82835999999999999</c:v>
                </c:pt>
                <c:pt idx="188">
                  <c:v>0.82835999999999999</c:v>
                </c:pt>
                <c:pt idx="189">
                  <c:v>0.82606999999999997</c:v>
                </c:pt>
                <c:pt idx="190">
                  <c:v>0.82704</c:v>
                </c:pt>
                <c:pt idx="191">
                  <c:v>0.82928000000000002</c:v>
                </c:pt>
                <c:pt idx="192">
                  <c:v>0.82062999999999997</c:v>
                </c:pt>
                <c:pt idx="193">
                  <c:v>0.82252999999999998</c:v>
                </c:pt>
                <c:pt idx="194">
                  <c:v>0.81459000000000004</c:v>
                </c:pt>
                <c:pt idx="195">
                  <c:v>0.81603999999999999</c:v>
                </c:pt>
                <c:pt idx="196">
                  <c:v>0.8256</c:v>
                </c:pt>
                <c:pt idx="197">
                  <c:v>0.81998000000000004</c:v>
                </c:pt>
                <c:pt idx="198">
                  <c:v>0.82301000000000002</c:v>
                </c:pt>
                <c:pt idx="199">
                  <c:v>0.82199999999999995</c:v>
                </c:pt>
                <c:pt idx="200">
                  <c:v>0.82296000000000002</c:v>
                </c:pt>
                <c:pt idx="201">
                  <c:v>0.82752000000000003</c:v>
                </c:pt>
                <c:pt idx="202">
                  <c:v>0.83035999999999999</c:v>
                </c:pt>
                <c:pt idx="203">
                  <c:v>0.83113999999999999</c:v>
                </c:pt>
                <c:pt idx="204">
                  <c:v>0.82508999999999999</c:v>
                </c:pt>
                <c:pt idx="205">
                  <c:v>0.82923000000000002</c:v>
                </c:pt>
                <c:pt idx="206">
                  <c:v>0.82726999999999995</c:v>
                </c:pt>
                <c:pt idx="207">
                  <c:v>0.83316000000000001</c:v>
                </c:pt>
                <c:pt idx="208">
                  <c:v>0.82482999999999995</c:v>
                </c:pt>
                <c:pt idx="209">
                  <c:v>0.82794999999999996</c:v>
                </c:pt>
                <c:pt idx="210">
                  <c:v>0.83069999999999999</c:v>
                </c:pt>
                <c:pt idx="211">
                  <c:v>0.82737000000000005</c:v>
                </c:pt>
                <c:pt idx="212">
                  <c:v>0.82421999999999995</c:v>
                </c:pt>
                <c:pt idx="213">
                  <c:v>0.81945000000000001</c:v>
                </c:pt>
                <c:pt idx="214">
                  <c:v>0.82145000000000001</c:v>
                </c:pt>
                <c:pt idx="215">
                  <c:v>0.81396000000000002</c:v>
                </c:pt>
                <c:pt idx="216">
                  <c:v>0.80852000000000002</c:v>
                </c:pt>
                <c:pt idx="217">
                  <c:v>0.80784</c:v>
                </c:pt>
                <c:pt idx="218">
                  <c:v>0.79776000000000002</c:v>
                </c:pt>
                <c:pt idx="219">
                  <c:v>0.79413</c:v>
                </c:pt>
                <c:pt idx="220">
                  <c:v>0.79069999999999996</c:v>
                </c:pt>
                <c:pt idx="221">
                  <c:v>0.79013</c:v>
                </c:pt>
                <c:pt idx="222">
                  <c:v>0.78681000000000001</c:v>
                </c:pt>
                <c:pt idx="223">
                  <c:v>0.78727000000000003</c:v>
                </c:pt>
                <c:pt idx="224">
                  <c:v>0.78137000000000001</c:v>
                </c:pt>
                <c:pt idx="225">
                  <c:v>0.77814000000000005</c:v>
                </c:pt>
                <c:pt idx="226">
                  <c:v>0.77163999999999999</c:v>
                </c:pt>
                <c:pt idx="227">
                  <c:v>0.75890000000000002</c:v>
                </c:pt>
                <c:pt idx="228">
                  <c:v>0.75680000000000003</c:v>
                </c:pt>
                <c:pt idx="229">
                  <c:v>0.74470000000000003</c:v>
                </c:pt>
                <c:pt idx="230">
                  <c:v>0.7369</c:v>
                </c:pt>
                <c:pt idx="231">
                  <c:v>0.73477000000000003</c:v>
                </c:pt>
                <c:pt idx="232">
                  <c:v>0.73202</c:v>
                </c:pt>
                <c:pt idx="233">
                  <c:v>0.74141000000000001</c:v>
                </c:pt>
                <c:pt idx="234">
                  <c:v>0.73841000000000001</c:v>
                </c:pt>
                <c:pt idx="235">
                  <c:v>0.73799000000000003</c:v>
                </c:pt>
                <c:pt idx="236">
                  <c:v>0.73358000000000001</c:v>
                </c:pt>
                <c:pt idx="237">
                  <c:v>0.72792999999999997</c:v>
                </c:pt>
                <c:pt idx="238">
                  <c:v>0.72806000000000004</c:v>
                </c:pt>
                <c:pt idx="239">
                  <c:v>0.72446999999999995</c:v>
                </c:pt>
                <c:pt idx="240">
                  <c:v>0.72116000000000002</c:v>
                </c:pt>
                <c:pt idx="241">
                  <c:v>0.71253999999999995</c:v>
                </c:pt>
                <c:pt idx="242">
                  <c:v>0.71421000000000001</c:v>
                </c:pt>
                <c:pt idx="243">
                  <c:v>0.70662000000000003</c:v>
                </c:pt>
                <c:pt idx="244">
                  <c:v>0.69845000000000002</c:v>
                </c:pt>
                <c:pt idx="245">
                  <c:v>0.68579999999999997</c:v>
                </c:pt>
                <c:pt idx="246">
                  <c:v>0.69072</c:v>
                </c:pt>
                <c:pt idx="247">
                  <c:v>0.68774000000000002</c:v>
                </c:pt>
                <c:pt idx="248">
                  <c:v>0.68369000000000002</c:v>
                </c:pt>
                <c:pt idx="249">
                  <c:v>0.67827999999999999</c:v>
                </c:pt>
                <c:pt idx="250">
                  <c:v>0.67506999999999995</c:v>
                </c:pt>
                <c:pt idx="251">
                  <c:v>0.67637000000000003</c:v>
                </c:pt>
                <c:pt idx="252">
                  <c:v>0.67605999999999999</c:v>
                </c:pt>
                <c:pt idx="253">
                  <c:v>0.68255999999999994</c:v>
                </c:pt>
                <c:pt idx="254">
                  <c:v>0.67996000000000001</c:v>
                </c:pt>
                <c:pt idx="255">
                  <c:v>0.69408000000000003</c:v>
                </c:pt>
                <c:pt idx="256">
                  <c:v>0.70145000000000002</c:v>
                </c:pt>
                <c:pt idx="257">
                  <c:v>0.70357999999999998</c:v>
                </c:pt>
                <c:pt idx="258">
                  <c:v>0.69869000000000003</c:v>
                </c:pt>
                <c:pt idx="259">
                  <c:v>0.70140000000000002</c:v>
                </c:pt>
                <c:pt idx="260">
                  <c:v>0.70084000000000002</c:v>
                </c:pt>
                <c:pt idx="261">
                  <c:v>0.69987999999999995</c:v>
                </c:pt>
                <c:pt idx="262">
                  <c:v>0.69330999999999998</c:v>
                </c:pt>
                <c:pt idx="263">
                  <c:v>0.68372999999999995</c:v>
                </c:pt>
                <c:pt idx="264">
                  <c:v>0.67745</c:v>
                </c:pt>
                <c:pt idx="265">
                  <c:v>0.67539000000000005</c:v>
                </c:pt>
                <c:pt idx="266">
                  <c:v>0.66366000000000003</c:v>
                </c:pt>
                <c:pt idx="267">
                  <c:v>0.65647999999999995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760-7E4C-BEF8-B3C66828BDF7}"/>
            </c:ext>
          </c:extLst>
        </c:ser>
        <c:ser>
          <c:idx val="0"/>
          <c:order val="1"/>
          <c:tx>
            <c:v>Regression on correlations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'28-day window'!$F$4:$F$271</c:f>
              <c:numCache>
                <c:formatCode>General</c:formatCode>
                <c:ptCount val="268"/>
                <c:pt idx="0">
                  <c:v>24</c:v>
                </c:pt>
                <c:pt idx="1">
                  <c:v>25</c:v>
                </c:pt>
                <c:pt idx="2">
                  <c:v>26</c:v>
                </c:pt>
                <c:pt idx="3">
                  <c:v>27</c:v>
                </c:pt>
                <c:pt idx="4">
                  <c:v>28</c:v>
                </c:pt>
                <c:pt idx="5">
                  <c:v>29</c:v>
                </c:pt>
                <c:pt idx="6">
                  <c:v>30</c:v>
                </c:pt>
                <c:pt idx="7">
                  <c:v>31</c:v>
                </c:pt>
                <c:pt idx="8">
                  <c:v>32</c:v>
                </c:pt>
                <c:pt idx="9">
                  <c:v>33</c:v>
                </c:pt>
                <c:pt idx="10">
                  <c:v>34</c:v>
                </c:pt>
                <c:pt idx="11">
                  <c:v>35</c:v>
                </c:pt>
                <c:pt idx="12">
                  <c:v>36</c:v>
                </c:pt>
                <c:pt idx="13">
                  <c:v>37</c:v>
                </c:pt>
                <c:pt idx="14">
                  <c:v>38</c:v>
                </c:pt>
                <c:pt idx="15">
                  <c:v>39</c:v>
                </c:pt>
                <c:pt idx="16">
                  <c:v>40</c:v>
                </c:pt>
                <c:pt idx="17">
                  <c:v>41</c:v>
                </c:pt>
                <c:pt idx="18">
                  <c:v>42</c:v>
                </c:pt>
                <c:pt idx="19">
                  <c:v>43</c:v>
                </c:pt>
                <c:pt idx="20">
                  <c:v>44</c:v>
                </c:pt>
                <c:pt idx="21">
                  <c:v>45</c:v>
                </c:pt>
                <c:pt idx="22">
                  <c:v>46</c:v>
                </c:pt>
                <c:pt idx="23">
                  <c:v>47</c:v>
                </c:pt>
                <c:pt idx="24">
                  <c:v>48</c:v>
                </c:pt>
                <c:pt idx="25">
                  <c:v>49</c:v>
                </c:pt>
                <c:pt idx="26">
                  <c:v>50</c:v>
                </c:pt>
                <c:pt idx="27">
                  <c:v>51</c:v>
                </c:pt>
                <c:pt idx="28">
                  <c:v>52</c:v>
                </c:pt>
                <c:pt idx="29">
                  <c:v>53</c:v>
                </c:pt>
                <c:pt idx="30">
                  <c:v>54</c:v>
                </c:pt>
                <c:pt idx="31">
                  <c:v>55</c:v>
                </c:pt>
                <c:pt idx="32">
                  <c:v>56</c:v>
                </c:pt>
                <c:pt idx="33">
                  <c:v>57</c:v>
                </c:pt>
                <c:pt idx="34">
                  <c:v>58</c:v>
                </c:pt>
                <c:pt idx="35">
                  <c:v>59</c:v>
                </c:pt>
                <c:pt idx="36">
                  <c:v>60</c:v>
                </c:pt>
                <c:pt idx="37">
                  <c:v>61</c:v>
                </c:pt>
                <c:pt idx="38">
                  <c:v>62</c:v>
                </c:pt>
                <c:pt idx="39">
                  <c:v>63</c:v>
                </c:pt>
                <c:pt idx="40">
                  <c:v>64</c:v>
                </c:pt>
                <c:pt idx="41">
                  <c:v>65</c:v>
                </c:pt>
                <c:pt idx="42">
                  <c:v>66</c:v>
                </c:pt>
                <c:pt idx="43">
                  <c:v>67</c:v>
                </c:pt>
                <c:pt idx="44">
                  <c:v>68</c:v>
                </c:pt>
                <c:pt idx="45">
                  <c:v>69</c:v>
                </c:pt>
                <c:pt idx="46">
                  <c:v>70</c:v>
                </c:pt>
                <c:pt idx="47">
                  <c:v>71</c:v>
                </c:pt>
                <c:pt idx="48">
                  <c:v>72</c:v>
                </c:pt>
                <c:pt idx="49">
                  <c:v>73</c:v>
                </c:pt>
                <c:pt idx="50">
                  <c:v>74</c:v>
                </c:pt>
                <c:pt idx="51">
                  <c:v>75</c:v>
                </c:pt>
                <c:pt idx="52">
                  <c:v>76</c:v>
                </c:pt>
                <c:pt idx="53">
                  <c:v>77</c:v>
                </c:pt>
                <c:pt idx="54">
                  <c:v>78</c:v>
                </c:pt>
                <c:pt idx="55">
                  <c:v>79</c:v>
                </c:pt>
                <c:pt idx="56">
                  <c:v>80</c:v>
                </c:pt>
                <c:pt idx="57">
                  <c:v>81</c:v>
                </c:pt>
                <c:pt idx="58">
                  <c:v>82</c:v>
                </c:pt>
                <c:pt idx="59">
                  <c:v>83</c:v>
                </c:pt>
                <c:pt idx="60">
                  <c:v>84</c:v>
                </c:pt>
                <c:pt idx="61">
                  <c:v>85</c:v>
                </c:pt>
                <c:pt idx="62">
                  <c:v>86</c:v>
                </c:pt>
                <c:pt idx="63">
                  <c:v>87</c:v>
                </c:pt>
                <c:pt idx="64">
                  <c:v>88</c:v>
                </c:pt>
                <c:pt idx="65">
                  <c:v>89</c:v>
                </c:pt>
                <c:pt idx="66">
                  <c:v>90</c:v>
                </c:pt>
                <c:pt idx="67">
                  <c:v>91</c:v>
                </c:pt>
                <c:pt idx="68">
                  <c:v>92</c:v>
                </c:pt>
                <c:pt idx="69">
                  <c:v>93</c:v>
                </c:pt>
                <c:pt idx="70">
                  <c:v>94</c:v>
                </c:pt>
                <c:pt idx="71">
                  <c:v>95</c:v>
                </c:pt>
                <c:pt idx="72">
                  <c:v>96</c:v>
                </c:pt>
                <c:pt idx="73">
                  <c:v>97</c:v>
                </c:pt>
                <c:pt idx="74">
                  <c:v>98</c:v>
                </c:pt>
                <c:pt idx="75">
                  <c:v>99</c:v>
                </c:pt>
                <c:pt idx="76">
                  <c:v>100</c:v>
                </c:pt>
                <c:pt idx="77">
                  <c:v>101</c:v>
                </c:pt>
                <c:pt idx="78">
                  <c:v>102</c:v>
                </c:pt>
                <c:pt idx="79">
                  <c:v>103</c:v>
                </c:pt>
                <c:pt idx="80">
                  <c:v>104</c:v>
                </c:pt>
                <c:pt idx="81">
                  <c:v>105</c:v>
                </c:pt>
                <c:pt idx="82">
                  <c:v>106</c:v>
                </c:pt>
                <c:pt idx="83">
                  <c:v>107</c:v>
                </c:pt>
                <c:pt idx="84">
                  <c:v>108</c:v>
                </c:pt>
                <c:pt idx="85">
                  <c:v>109</c:v>
                </c:pt>
                <c:pt idx="86">
                  <c:v>110</c:v>
                </c:pt>
                <c:pt idx="87">
                  <c:v>111</c:v>
                </c:pt>
                <c:pt idx="88">
                  <c:v>112</c:v>
                </c:pt>
                <c:pt idx="89">
                  <c:v>113</c:v>
                </c:pt>
                <c:pt idx="90">
                  <c:v>114</c:v>
                </c:pt>
                <c:pt idx="91">
                  <c:v>115</c:v>
                </c:pt>
                <c:pt idx="92">
                  <c:v>116</c:v>
                </c:pt>
                <c:pt idx="93">
                  <c:v>117</c:v>
                </c:pt>
                <c:pt idx="94">
                  <c:v>118</c:v>
                </c:pt>
                <c:pt idx="95">
                  <c:v>119</c:v>
                </c:pt>
                <c:pt idx="96">
                  <c:v>120</c:v>
                </c:pt>
                <c:pt idx="97">
                  <c:v>121</c:v>
                </c:pt>
                <c:pt idx="98">
                  <c:v>122</c:v>
                </c:pt>
                <c:pt idx="99">
                  <c:v>123</c:v>
                </c:pt>
                <c:pt idx="100">
                  <c:v>124</c:v>
                </c:pt>
                <c:pt idx="101">
                  <c:v>125</c:v>
                </c:pt>
                <c:pt idx="102">
                  <c:v>126</c:v>
                </c:pt>
                <c:pt idx="103">
                  <c:v>127</c:v>
                </c:pt>
                <c:pt idx="104">
                  <c:v>128</c:v>
                </c:pt>
                <c:pt idx="105">
                  <c:v>129</c:v>
                </c:pt>
                <c:pt idx="106">
                  <c:v>130</c:v>
                </c:pt>
                <c:pt idx="107">
                  <c:v>131</c:v>
                </c:pt>
                <c:pt idx="108">
                  <c:v>132</c:v>
                </c:pt>
                <c:pt idx="109">
                  <c:v>133</c:v>
                </c:pt>
                <c:pt idx="110">
                  <c:v>134</c:v>
                </c:pt>
                <c:pt idx="111">
                  <c:v>135</c:v>
                </c:pt>
                <c:pt idx="112">
                  <c:v>136</c:v>
                </c:pt>
                <c:pt idx="113">
                  <c:v>137</c:v>
                </c:pt>
                <c:pt idx="114">
                  <c:v>138</c:v>
                </c:pt>
                <c:pt idx="115">
                  <c:v>139</c:v>
                </c:pt>
                <c:pt idx="116">
                  <c:v>140</c:v>
                </c:pt>
                <c:pt idx="117">
                  <c:v>141</c:v>
                </c:pt>
                <c:pt idx="118">
                  <c:v>142</c:v>
                </c:pt>
                <c:pt idx="119">
                  <c:v>143</c:v>
                </c:pt>
                <c:pt idx="120">
                  <c:v>144</c:v>
                </c:pt>
                <c:pt idx="121">
                  <c:v>145</c:v>
                </c:pt>
                <c:pt idx="122">
                  <c:v>146</c:v>
                </c:pt>
                <c:pt idx="123">
                  <c:v>147</c:v>
                </c:pt>
                <c:pt idx="124">
                  <c:v>148</c:v>
                </c:pt>
                <c:pt idx="125">
                  <c:v>149</c:v>
                </c:pt>
                <c:pt idx="126">
                  <c:v>150</c:v>
                </c:pt>
                <c:pt idx="127">
                  <c:v>151</c:v>
                </c:pt>
                <c:pt idx="128">
                  <c:v>152</c:v>
                </c:pt>
                <c:pt idx="129">
                  <c:v>153</c:v>
                </c:pt>
                <c:pt idx="130">
                  <c:v>154</c:v>
                </c:pt>
                <c:pt idx="131">
                  <c:v>155</c:v>
                </c:pt>
                <c:pt idx="132">
                  <c:v>156</c:v>
                </c:pt>
                <c:pt idx="133">
                  <c:v>157</c:v>
                </c:pt>
                <c:pt idx="134">
                  <c:v>158</c:v>
                </c:pt>
                <c:pt idx="135">
                  <c:v>159</c:v>
                </c:pt>
                <c:pt idx="136">
                  <c:v>160</c:v>
                </c:pt>
                <c:pt idx="137">
                  <c:v>161</c:v>
                </c:pt>
                <c:pt idx="138">
                  <c:v>162</c:v>
                </c:pt>
                <c:pt idx="139">
                  <c:v>163</c:v>
                </c:pt>
                <c:pt idx="140">
                  <c:v>164</c:v>
                </c:pt>
                <c:pt idx="141">
                  <c:v>165</c:v>
                </c:pt>
                <c:pt idx="142">
                  <c:v>166</c:v>
                </c:pt>
                <c:pt idx="143">
                  <c:v>167</c:v>
                </c:pt>
                <c:pt idx="144">
                  <c:v>168</c:v>
                </c:pt>
                <c:pt idx="145">
                  <c:v>169</c:v>
                </c:pt>
                <c:pt idx="146">
                  <c:v>170</c:v>
                </c:pt>
                <c:pt idx="147">
                  <c:v>171</c:v>
                </c:pt>
                <c:pt idx="148">
                  <c:v>172</c:v>
                </c:pt>
                <c:pt idx="149">
                  <c:v>173</c:v>
                </c:pt>
                <c:pt idx="150">
                  <c:v>174</c:v>
                </c:pt>
                <c:pt idx="151">
                  <c:v>175</c:v>
                </c:pt>
                <c:pt idx="152">
                  <c:v>176</c:v>
                </c:pt>
                <c:pt idx="153">
                  <c:v>177</c:v>
                </c:pt>
                <c:pt idx="154">
                  <c:v>178</c:v>
                </c:pt>
                <c:pt idx="155">
                  <c:v>179</c:v>
                </c:pt>
                <c:pt idx="156">
                  <c:v>180</c:v>
                </c:pt>
                <c:pt idx="157">
                  <c:v>181</c:v>
                </c:pt>
                <c:pt idx="158">
                  <c:v>182</c:v>
                </c:pt>
                <c:pt idx="159">
                  <c:v>183</c:v>
                </c:pt>
                <c:pt idx="160">
                  <c:v>184</c:v>
                </c:pt>
                <c:pt idx="161">
                  <c:v>185</c:v>
                </c:pt>
                <c:pt idx="162">
                  <c:v>186</c:v>
                </c:pt>
                <c:pt idx="163">
                  <c:v>187</c:v>
                </c:pt>
                <c:pt idx="164">
                  <c:v>188</c:v>
                </c:pt>
                <c:pt idx="165">
                  <c:v>189</c:v>
                </c:pt>
                <c:pt idx="166">
                  <c:v>190</c:v>
                </c:pt>
                <c:pt idx="167">
                  <c:v>191</c:v>
                </c:pt>
                <c:pt idx="168">
                  <c:v>192</c:v>
                </c:pt>
                <c:pt idx="169">
                  <c:v>193</c:v>
                </c:pt>
                <c:pt idx="170">
                  <c:v>194</c:v>
                </c:pt>
                <c:pt idx="171">
                  <c:v>195</c:v>
                </c:pt>
                <c:pt idx="172">
                  <c:v>196</c:v>
                </c:pt>
                <c:pt idx="173">
                  <c:v>197</c:v>
                </c:pt>
                <c:pt idx="174">
                  <c:v>198</c:v>
                </c:pt>
                <c:pt idx="175">
                  <c:v>199</c:v>
                </c:pt>
                <c:pt idx="176">
                  <c:v>200</c:v>
                </c:pt>
                <c:pt idx="177">
                  <c:v>201</c:v>
                </c:pt>
                <c:pt idx="178">
                  <c:v>202</c:v>
                </c:pt>
                <c:pt idx="179">
                  <c:v>203</c:v>
                </c:pt>
                <c:pt idx="180">
                  <c:v>204</c:v>
                </c:pt>
                <c:pt idx="181">
                  <c:v>205</c:v>
                </c:pt>
                <c:pt idx="182">
                  <c:v>206</c:v>
                </c:pt>
                <c:pt idx="183">
                  <c:v>207</c:v>
                </c:pt>
                <c:pt idx="184">
                  <c:v>208</c:v>
                </c:pt>
                <c:pt idx="185">
                  <c:v>209</c:v>
                </c:pt>
                <c:pt idx="186">
                  <c:v>210</c:v>
                </c:pt>
                <c:pt idx="187">
                  <c:v>211</c:v>
                </c:pt>
                <c:pt idx="188">
                  <c:v>212</c:v>
                </c:pt>
                <c:pt idx="189">
                  <c:v>213</c:v>
                </c:pt>
                <c:pt idx="190">
                  <c:v>214</c:v>
                </c:pt>
                <c:pt idx="191">
                  <c:v>215</c:v>
                </c:pt>
                <c:pt idx="192">
                  <c:v>216</c:v>
                </c:pt>
                <c:pt idx="193">
                  <c:v>217</c:v>
                </c:pt>
                <c:pt idx="194">
                  <c:v>218</c:v>
                </c:pt>
                <c:pt idx="195">
                  <c:v>219</c:v>
                </c:pt>
                <c:pt idx="196">
                  <c:v>220</c:v>
                </c:pt>
                <c:pt idx="197">
                  <c:v>221</c:v>
                </c:pt>
                <c:pt idx="198">
                  <c:v>222</c:v>
                </c:pt>
                <c:pt idx="199">
                  <c:v>223</c:v>
                </c:pt>
                <c:pt idx="200">
                  <c:v>224</c:v>
                </c:pt>
                <c:pt idx="201">
                  <c:v>225</c:v>
                </c:pt>
                <c:pt idx="202">
                  <c:v>226</c:v>
                </c:pt>
                <c:pt idx="203">
                  <c:v>227</c:v>
                </c:pt>
                <c:pt idx="204">
                  <c:v>228</c:v>
                </c:pt>
                <c:pt idx="205">
                  <c:v>229</c:v>
                </c:pt>
                <c:pt idx="206">
                  <c:v>230</c:v>
                </c:pt>
                <c:pt idx="207">
                  <c:v>231</c:v>
                </c:pt>
                <c:pt idx="208">
                  <c:v>232</c:v>
                </c:pt>
                <c:pt idx="209">
                  <c:v>233</c:v>
                </c:pt>
                <c:pt idx="210">
                  <c:v>234</c:v>
                </c:pt>
                <c:pt idx="211">
                  <c:v>235</c:v>
                </c:pt>
                <c:pt idx="212">
                  <c:v>236</c:v>
                </c:pt>
                <c:pt idx="213">
                  <c:v>237</c:v>
                </c:pt>
                <c:pt idx="214">
                  <c:v>238</c:v>
                </c:pt>
                <c:pt idx="215">
                  <c:v>239</c:v>
                </c:pt>
                <c:pt idx="216">
                  <c:v>240</c:v>
                </c:pt>
                <c:pt idx="217">
                  <c:v>241</c:v>
                </c:pt>
                <c:pt idx="218">
                  <c:v>242</c:v>
                </c:pt>
                <c:pt idx="219">
                  <c:v>243</c:v>
                </c:pt>
                <c:pt idx="220">
                  <c:v>244</c:v>
                </c:pt>
                <c:pt idx="221">
                  <c:v>245</c:v>
                </c:pt>
                <c:pt idx="222">
                  <c:v>246</c:v>
                </c:pt>
                <c:pt idx="223">
                  <c:v>247</c:v>
                </c:pt>
                <c:pt idx="224">
                  <c:v>248</c:v>
                </c:pt>
                <c:pt idx="225">
                  <c:v>249</c:v>
                </c:pt>
                <c:pt idx="226">
                  <c:v>250</c:v>
                </c:pt>
                <c:pt idx="227">
                  <c:v>251</c:v>
                </c:pt>
                <c:pt idx="228">
                  <c:v>252</c:v>
                </c:pt>
                <c:pt idx="229">
                  <c:v>253</c:v>
                </c:pt>
                <c:pt idx="230">
                  <c:v>254</c:v>
                </c:pt>
                <c:pt idx="231">
                  <c:v>255</c:v>
                </c:pt>
                <c:pt idx="232">
                  <c:v>256</c:v>
                </c:pt>
                <c:pt idx="233">
                  <c:v>257</c:v>
                </c:pt>
                <c:pt idx="234">
                  <c:v>258</c:v>
                </c:pt>
                <c:pt idx="235">
                  <c:v>259</c:v>
                </c:pt>
                <c:pt idx="236">
                  <c:v>260</c:v>
                </c:pt>
                <c:pt idx="237">
                  <c:v>261</c:v>
                </c:pt>
                <c:pt idx="238">
                  <c:v>262</c:v>
                </c:pt>
                <c:pt idx="239">
                  <c:v>263</c:v>
                </c:pt>
                <c:pt idx="240">
                  <c:v>264</c:v>
                </c:pt>
                <c:pt idx="241">
                  <c:v>265</c:v>
                </c:pt>
                <c:pt idx="242">
                  <c:v>266</c:v>
                </c:pt>
                <c:pt idx="243">
                  <c:v>267</c:v>
                </c:pt>
                <c:pt idx="244">
                  <c:v>268</c:v>
                </c:pt>
                <c:pt idx="245">
                  <c:v>269</c:v>
                </c:pt>
                <c:pt idx="246">
                  <c:v>270</c:v>
                </c:pt>
                <c:pt idx="247">
                  <c:v>271</c:v>
                </c:pt>
                <c:pt idx="248">
                  <c:v>272</c:v>
                </c:pt>
                <c:pt idx="249">
                  <c:v>273</c:v>
                </c:pt>
                <c:pt idx="250">
                  <c:v>274</c:v>
                </c:pt>
                <c:pt idx="251">
                  <c:v>275</c:v>
                </c:pt>
                <c:pt idx="252">
                  <c:v>276</c:v>
                </c:pt>
                <c:pt idx="253">
                  <c:v>277</c:v>
                </c:pt>
                <c:pt idx="254">
                  <c:v>278</c:v>
                </c:pt>
                <c:pt idx="255">
                  <c:v>279</c:v>
                </c:pt>
                <c:pt idx="256">
                  <c:v>280</c:v>
                </c:pt>
                <c:pt idx="257">
                  <c:v>281</c:v>
                </c:pt>
                <c:pt idx="258">
                  <c:v>282</c:v>
                </c:pt>
                <c:pt idx="259">
                  <c:v>283</c:v>
                </c:pt>
                <c:pt idx="260">
                  <c:v>284</c:v>
                </c:pt>
                <c:pt idx="261">
                  <c:v>285</c:v>
                </c:pt>
                <c:pt idx="262">
                  <c:v>286</c:v>
                </c:pt>
                <c:pt idx="263">
                  <c:v>287</c:v>
                </c:pt>
                <c:pt idx="264">
                  <c:v>288</c:v>
                </c:pt>
                <c:pt idx="265">
                  <c:v>289</c:v>
                </c:pt>
                <c:pt idx="266">
                  <c:v>290</c:v>
                </c:pt>
                <c:pt idx="267">
                  <c:v>291</c:v>
                </c:pt>
              </c:numCache>
            </c:numRef>
          </c:xVal>
          <c:yVal>
            <c:numRef>
              <c:f>'28-day window'!$G$4:$G$271</c:f>
              <c:numCache>
                <c:formatCode>General</c:formatCode>
                <c:ptCount val="268"/>
                <c:pt idx="0">
                  <c:v>0.55232000000000003</c:v>
                </c:pt>
                <c:pt idx="1">
                  <c:v>0.55561000000000005</c:v>
                </c:pt>
                <c:pt idx="2">
                  <c:v>0.55886999999999998</c:v>
                </c:pt>
                <c:pt idx="3">
                  <c:v>0.56211999999999995</c:v>
                </c:pt>
                <c:pt idx="4">
                  <c:v>0.56533999999999995</c:v>
                </c:pt>
                <c:pt idx="5">
                  <c:v>0.56854000000000005</c:v>
                </c:pt>
                <c:pt idx="6">
                  <c:v>0.57172000000000001</c:v>
                </c:pt>
                <c:pt idx="7">
                  <c:v>0.57487999999999995</c:v>
                </c:pt>
                <c:pt idx="8">
                  <c:v>0.57801999999999998</c:v>
                </c:pt>
                <c:pt idx="9">
                  <c:v>0.58113999999999999</c:v>
                </c:pt>
                <c:pt idx="10">
                  <c:v>0.58423999999999998</c:v>
                </c:pt>
                <c:pt idx="11">
                  <c:v>0.58731</c:v>
                </c:pt>
                <c:pt idx="12">
                  <c:v>0.59036999999999995</c:v>
                </c:pt>
                <c:pt idx="13">
                  <c:v>0.59340999999999999</c:v>
                </c:pt>
                <c:pt idx="14">
                  <c:v>0.59641999999999995</c:v>
                </c:pt>
                <c:pt idx="15">
                  <c:v>0.59941</c:v>
                </c:pt>
                <c:pt idx="16">
                  <c:v>0.60238999999999998</c:v>
                </c:pt>
                <c:pt idx="17">
                  <c:v>0.60533999999999999</c:v>
                </c:pt>
                <c:pt idx="18">
                  <c:v>0.60826999999999998</c:v>
                </c:pt>
                <c:pt idx="19">
                  <c:v>0.61117999999999995</c:v>
                </c:pt>
                <c:pt idx="20">
                  <c:v>0.61407</c:v>
                </c:pt>
                <c:pt idx="21">
                  <c:v>0.61694000000000004</c:v>
                </c:pt>
                <c:pt idx="22">
                  <c:v>0.61978999999999995</c:v>
                </c:pt>
                <c:pt idx="23">
                  <c:v>0.62261</c:v>
                </c:pt>
                <c:pt idx="24">
                  <c:v>0.62541999999999998</c:v>
                </c:pt>
                <c:pt idx="25">
                  <c:v>0.62821000000000005</c:v>
                </c:pt>
                <c:pt idx="26">
                  <c:v>0.63097000000000003</c:v>
                </c:pt>
                <c:pt idx="27">
                  <c:v>0.63371999999999995</c:v>
                </c:pt>
                <c:pt idx="28">
                  <c:v>0.63644000000000001</c:v>
                </c:pt>
                <c:pt idx="29">
                  <c:v>0.63914000000000004</c:v>
                </c:pt>
                <c:pt idx="30">
                  <c:v>0.64181999999999995</c:v>
                </c:pt>
                <c:pt idx="31">
                  <c:v>0.64449000000000001</c:v>
                </c:pt>
                <c:pt idx="32">
                  <c:v>0.64712999999999998</c:v>
                </c:pt>
                <c:pt idx="33">
                  <c:v>0.64973999999999998</c:v>
                </c:pt>
                <c:pt idx="34">
                  <c:v>0.65234000000000003</c:v>
                </c:pt>
                <c:pt idx="35">
                  <c:v>0.65491999999999995</c:v>
                </c:pt>
                <c:pt idx="36">
                  <c:v>0.65747999999999995</c:v>
                </c:pt>
                <c:pt idx="37">
                  <c:v>0.66000999999999999</c:v>
                </c:pt>
                <c:pt idx="38">
                  <c:v>0.66252999999999995</c:v>
                </c:pt>
                <c:pt idx="39">
                  <c:v>0.66501999999999994</c:v>
                </c:pt>
                <c:pt idx="40">
                  <c:v>0.66749999999999998</c:v>
                </c:pt>
                <c:pt idx="41">
                  <c:v>0.66995000000000005</c:v>
                </c:pt>
                <c:pt idx="42">
                  <c:v>0.67237999999999998</c:v>
                </c:pt>
                <c:pt idx="43">
                  <c:v>0.67479</c:v>
                </c:pt>
                <c:pt idx="44">
                  <c:v>0.67718999999999996</c:v>
                </c:pt>
                <c:pt idx="45">
                  <c:v>0.67956000000000005</c:v>
                </c:pt>
                <c:pt idx="46">
                  <c:v>0.68189999999999995</c:v>
                </c:pt>
                <c:pt idx="47">
                  <c:v>0.68423</c:v>
                </c:pt>
                <c:pt idx="48">
                  <c:v>0.68654000000000004</c:v>
                </c:pt>
                <c:pt idx="49">
                  <c:v>0.68883000000000005</c:v>
                </c:pt>
                <c:pt idx="50">
                  <c:v>0.69108999999999998</c:v>
                </c:pt>
                <c:pt idx="51">
                  <c:v>0.69333999999999996</c:v>
                </c:pt>
                <c:pt idx="52">
                  <c:v>0.69555999999999996</c:v>
                </c:pt>
                <c:pt idx="53">
                  <c:v>0.69776000000000005</c:v>
                </c:pt>
                <c:pt idx="54">
                  <c:v>0.69994999999999996</c:v>
                </c:pt>
                <c:pt idx="55">
                  <c:v>0.70211000000000001</c:v>
                </c:pt>
                <c:pt idx="56">
                  <c:v>0.70425000000000004</c:v>
                </c:pt>
                <c:pt idx="57">
                  <c:v>0.70637000000000005</c:v>
                </c:pt>
                <c:pt idx="58">
                  <c:v>0.70847000000000004</c:v>
                </c:pt>
                <c:pt idx="59">
                  <c:v>0.71055000000000001</c:v>
                </c:pt>
                <c:pt idx="60">
                  <c:v>0.71260999999999997</c:v>
                </c:pt>
                <c:pt idx="61">
                  <c:v>0.71464000000000005</c:v>
                </c:pt>
                <c:pt idx="62">
                  <c:v>0.71665999999999996</c:v>
                </c:pt>
                <c:pt idx="63">
                  <c:v>0.71865000000000001</c:v>
                </c:pt>
                <c:pt idx="64">
                  <c:v>0.72062999999999999</c:v>
                </c:pt>
                <c:pt idx="65">
                  <c:v>0.72258</c:v>
                </c:pt>
                <c:pt idx="66">
                  <c:v>0.72452000000000005</c:v>
                </c:pt>
                <c:pt idx="67">
                  <c:v>0.72643000000000002</c:v>
                </c:pt>
                <c:pt idx="68">
                  <c:v>0.72831999999999997</c:v>
                </c:pt>
                <c:pt idx="69">
                  <c:v>0.73019000000000001</c:v>
                </c:pt>
                <c:pt idx="70">
                  <c:v>0.73204000000000002</c:v>
                </c:pt>
                <c:pt idx="71">
                  <c:v>0.73387000000000002</c:v>
                </c:pt>
                <c:pt idx="72">
                  <c:v>0.73568</c:v>
                </c:pt>
                <c:pt idx="73">
                  <c:v>0.73746999999999996</c:v>
                </c:pt>
                <c:pt idx="74">
                  <c:v>0.73923000000000005</c:v>
                </c:pt>
                <c:pt idx="75">
                  <c:v>0.74097999999999997</c:v>
                </c:pt>
                <c:pt idx="76">
                  <c:v>0.74270000000000003</c:v>
                </c:pt>
                <c:pt idx="77">
                  <c:v>0.74441000000000002</c:v>
                </c:pt>
                <c:pt idx="78">
                  <c:v>0.74609000000000003</c:v>
                </c:pt>
                <c:pt idx="79">
                  <c:v>0.74775000000000003</c:v>
                </c:pt>
                <c:pt idx="80">
                  <c:v>0.74939</c:v>
                </c:pt>
                <c:pt idx="81">
                  <c:v>0.75102000000000002</c:v>
                </c:pt>
                <c:pt idx="82">
                  <c:v>0.75261999999999996</c:v>
                </c:pt>
                <c:pt idx="83">
                  <c:v>0.75419999999999998</c:v>
                </c:pt>
                <c:pt idx="84">
                  <c:v>0.75575000000000003</c:v>
                </c:pt>
                <c:pt idx="85">
                  <c:v>0.75729000000000002</c:v>
                </c:pt>
                <c:pt idx="86">
                  <c:v>0.75880999999999998</c:v>
                </c:pt>
                <c:pt idx="87">
                  <c:v>0.76031000000000004</c:v>
                </c:pt>
                <c:pt idx="88">
                  <c:v>0.76178000000000001</c:v>
                </c:pt>
                <c:pt idx="89">
                  <c:v>0.76324000000000003</c:v>
                </c:pt>
                <c:pt idx="90">
                  <c:v>0.76466999999999996</c:v>
                </c:pt>
                <c:pt idx="91">
                  <c:v>0.76607999999999998</c:v>
                </c:pt>
                <c:pt idx="92">
                  <c:v>0.76746999999999999</c:v>
                </c:pt>
                <c:pt idx="93">
                  <c:v>0.76885000000000003</c:v>
                </c:pt>
                <c:pt idx="94">
                  <c:v>0.7702</c:v>
                </c:pt>
                <c:pt idx="95">
                  <c:v>0.77153000000000005</c:v>
                </c:pt>
                <c:pt idx="96">
                  <c:v>0.77283999999999997</c:v>
                </c:pt>
                <c:pt idx="97">
                  <c:v>0.77412000000000003</c:v>
                </c:pt>
                <c:pt idx="98">
                  <c:v>0.77539000000000002</c:v>
                </c:pt>
                <c:pt idx="99">
                  <c:v>0.77664</c:v>
                </c:pt>
                <c:pt idx="100">
                  <c:v>0.77786</c:v>
                </c:pt>
                <c:pt idx="101">
                  <c:v>0.77907000000000004</c:v>
                </c:pt>
                <c:pt idx="102">
                  <c:v>0.78025</c:v>
                </c:pt>
                <c:pt idx="103">
                  <c:v>0.78142</c:v>
                </c:pt>
                <c:pt idx="104">
                  <c:v>0.78256000000000003</c:v>
                </c:pt>
                <c:pt idx="105">
                  <c:v>0.78368000000000004</c:v>
                </c:pt>
                <c:pt idx="106">
                  <c:v>0.78478000000000003</c:v>
                </c:pt>
                <c:pt idx="107">
                  <c:v>0.78586</c:v>
                </c:pt>
                <c:pt idx="108">
                  <c:v>0.78691999999999995</c:v>
                </c:pt>
                <c:pt idx="109">
                  <c:v>0.78795999999999999</c:v>
                </c:pt>
                <c:pt idx="110">
                  <c:v>0.78898000000000001</c:v>
                </c:pt>
                <c:pt idx="111">
                  <c:v>0.78996999999999995</c:v>
                </c:pt>
                <c:pt idx="112">
                  <c:v>0.79095000000000004</c:v>
                </c:pt>
                <c:pt idx="113">
                  <c:v>0.79191</c:v>
                </c:pt>
                <c:pt idx="114">
                  <c:v>0.79283999999999999</c:v>
                </c:pt>
                <c:pt idx="115">
                  <c:v>0.79376000000000002</c:v>
                </c:pt>
                <c:pt idx="116">
                  <c:v>0.79464999999999997</c:v>
                </c:pt>
                <c:pt idx="117">
                  <c:v>0.79552</c:v>
                </c:pt>
                <c:pt idx="118">
                  <c:v>0.79637000000000002</c:v>
                </c:pt>
                <c:pt idx="119">
                  <c:v>0.79720000000000002</c:v>
                </c:pt>
                <c:pt idx="120">
                  <c:v>0.79801</c:v>
                </c:pt>
                <c:pt idx="121">
                  <c:v>0.79879999999999995</c:v>
                </c:pt>
                <c:pt idx="122">
                  <c:v>0.79957</c:v>
                </c:pt>
                <c:pt idx="123">
                  <c:v>0.80032000000000003</c:v>
                </c:pt>
                <c:pt idx="124">
                  <c:v>0.80103999999999997</c:v>
                </c:pt>
                <c:pt idx="125">
                  <c:v>0.80174999999999996</c:v>
                </c:pt>
                <c:pt idx="126">
                  <c:v>0.80242999999999998</c:v>
                </c:pt>
                <c:pt idx="127">
                  <c:v>0.80310000000000004</c:v>
                </c:pt>
                <c:pt idx="128">
                  <c:v>0.80374000000000001</c:v>
                </c:pt>
                <c:pt idx="129">
                  <c:v>0.80437000000000003</c:v>
                </c:pt>
                <c:pt idx="130">
                  <c:v>0.80496999999999996</c:v>
                </c:pt>
                <c:pt idx="131">
                  <c:v>0.80554999999999999</c:v>
                </c:pt>
                <c:pt idx="132">
                  <c:v>0.80610999999999999</c:v>
                </c:pt>
                <c:pt idx="133">
                  <c:v>0.80664999999999998</c:v>
                </c:pt>
                <c:pt idx="134">
                  <c:v>0.80717000000000005</c:v>
                </c:pt>
                <c:pt idx="135">
                  <c:v>0.80766000000000004</c:v>
                </c:pt>
                <c:pt idx="136">
                  <c:v>0.80813999999999997</c:v>
                </c:pt>
                <c:pt idx="137">
                  <c:v>0.80859999999999999</c:v>
                </c:pt>
                <c:pt idx="138">
                  <c:v>0.80903000000000003</c:v>
                </c:pt>
                <c:pt idx="139">
                  <c:v>0.80945</c:v>
                </c:pt>
                <c:pt idx="140">
                  <c:v>0.80984</c:v>
                </c:pt>
                <c:pt idx="141">
                  <c:v>0.81020999999999999</c:v>
                </c:pt>
                <c:pt idx="142">
                  <c:v>0.81057000000000001</c:v>
                </c:pt>
                <c:pt idx="143">
                  <c:v>0.81089999999999995</c:v>
                </c:pt>
                <c:pt idx="144">
                  <c:v>0.81120999999999999</c:v>
                </c:pt>
                <c:pt idx="145">
                  <c:v>0.8115</c:v>
                </c:pt>
                <c:pt idx="146">
                  <c:v>0.81176999999999999</c:v>
                </c:pt>
                <c:pt idx="147">
                  <c:v>0.81201999999999996</c:v>
                </c:pt>
                <c:pt idx="148">
                  <c:v>0.81223999999999996</c:v>
                </c:pt>
                <c:pt idx="149">
                  <c:v>0.81245000000000001</c:v>
                </c:pt>
                <c:pt idx="150">
                  <c:v>0.81264000000000003</c:v>
                </c:pt>
                <c:pt idx="151">
                  <c:v>0.81279999999999997</c:v>
                </c:pt>
                <c:pt idx="152">
                  <c:v>0.81294999999999995</c:v>
                </c:pt>
                <c:pt idx="153">
                  <c:v>0.81306999999999996</c:v>
                </c:pt>
                <c:pt idx="154">
                  <c:v>0.81316999999999995</c:v>
                </c:pt>
                <c:pt idx="155">
                  <c:v>0.81325000000000003</c:v>
                </c:pt>
                <c:pt idx="156">
                  <c:v>0.81330999999999998</c:v>
                </c:pt>
                <c:pt idx="157">
                  <c:v>0.81335999999999997</c:v>
                </c:pt>
                <c:pt idx="158">
                  <c:v>0.81337000000000004</c:v>
                </c:pt>
                <c:pt idx="159">
                  <c:v>0.81337000000000004</c:v>
                </c:pt>
                <c:pt idx="160">
                  <c:v>0.81335000000000002</c:v>
                </c:pt>
                <c:pt idx="161">
                  <c:v>0.81330999999999998</c:v>
                </c:pt>
                <c:pt idx="162">
                  <c:v>0.81323999999999996</c:v>
                </c:pt>
                <c:pt idx="163">
                  <c:v>0.81315999999999999</c:v>
                </c:pt>
                <c:pt idx="164">
                  <c:v>0.81305000000000005</c:v>
                </c:pt>
                <c:pt idx="165">
                  <c:v>0.81293000000000004</c:v>
                </c:pt>
                <c:pt idx="166">
                  <c:v>0.81277999999999995</c:v>
                </c:pt>
                <c:pt idx="167">
                  <c:v>0.81261000000000005</c:v>
                </c:pt>
                <c:pt idx="168">
                  <c:v>0.81242999999999999</c:v>
                </c:pt>
                <c:pt idx="169">
                  <c:v>0.81222000000000005</c:v>
                </c:pt>
                <c:pt idx="170">
                  <c:v>0.81198999999999999</c:v>
                </c:pt>
                <c:pt idx="171">
                  <c:v>0.81174000000000002</c:v>
                </c:pt>
                <c:pt idx="172">
                  <c:v>0.81145999999999996</c:v>
                </c:pt>
                <c:pt idx="173">
                  <c:v>0.81116999999999995</c:v>
                </c:pt>
                <c:pt idx="174">
                  <c:v>0.81086000000000003</c:v>
                </c:pt>
                <c:pt idx="175">
                  <c:v>0.81052000000000002</c:v>
                </c:pt>
                <c:pt idx="176">
                  <c:v>0.81016999999999995</c:v>
                </c:pt>
                <c:pt idx="177">
                  <c:v>0.80979000000000001</c:v>
                </c:pt>
                <c:pt idx="178">
                  <c:v>0.80940000000000001</c:v>
                </c:pt>
                <c:pt idx="179">
                  <c:v>0.80898000000000003</c:v>
                </c:pt>
                <c:pt idx="180">
                  <c:v>0.80854000000000004</c:v>
                </c:pt>
                <c:pt idx="181">
                  <c:v>0.80808000000000002</c:v>
                </c:pt>
                <c:pt idx="182">
                  <c:v>0.80759999999999998</c:v>
                </c:pt>
                <c:pt idx="183">
                  <c:v>0.80710000000000004</c:v>
                </c:pt>
                <c:pt idx="184">
                  <c:v>0.80657999999999996</c:v>
                </c:pt>
                <c:pt idx="185">
                  <c:v>0.80603999999999998</c:v>
                </c:pt>
                <c:pt idx="186">
                  <c:v>0.80547999999999997</c:v>
                </c:pt>
                <c:pt idx="187">
                  <c:v>0.80488999999999999</c:v>
                </c:pt>
                <c:pt idx="188">
                  <c:v>0.80428999999999995</c:v>
                </c:pt>
                <c:pt idx="189">
                  <c:v>0.80366000000000004</c:v>
                </c:pt>
                <c:pt idx="190">
                  <c:v>0.80301999999999996</c:v>
                </c:pt>
                <c:pt idx="191">
                  <c:v>0.80235000000000001</c:v>
                </c:pt>
                <c:pt idx="192">
                  <c:v>0.80166000000000004</c:v>
                </c:pt>
                <c:pt idx="193">
                  <c:v>0.80095000000000005</c:v>
                </c:pt>
                <c:pt idx="194">
                  <c:v>0.80022000000000004</c:v>
                </c:pt>
                <c:pt idx="195">
                  <c:v>0.79947000000000001</c:v>
                </c:pt>
                <c:pt idx="196">
                  <c:v>0.79869999999999997</c:v>
                </c:pt>
                <c:pt idx="197">
                  <c:v>0.79791000000000001</c:v>
                </c:pt>
                <c:pt idx="198">
                  <c:v>0.79710000000000003</c:v>
                </c:pt>
                <c:pt idx="199">
                  <c:v>0.79627000000000003</c:v>
                </c:pt>
                <c:pt idx="200">
                  <c:v>0.79540999999999995</c:v>
                </c:pt>
                <c:pt idx="201">
                  <c:v>0.79454000000000002</c:v>
                </c:pt>
                <c:pt idx="202">
                  <c:v>0.79364000000000001</c:v>
                </c:pt>
                <c:pt idx="203">
                  <c:v>0.79271999999999998</c:v>
                </c:pt>
                <c:pt idx="204">
                  <c:v>0.79178999999999999</c:v>
                </c:pt>
                <c:pt idx="205">
                  <c:v>0.79083000000000003</c:v>
                </c:pt>
                <c:pt idx="206">
                  <c:v>0.78985000000000005</c:v>
                </c:pt>
                <c:pt idx="207">
                  <c:v>0.78885000000000005</c:v>
                </c:pt>
                <c:pt idx="208">
                  <c:v>0.78783000000000003</c:v>
                </c:pt>
                <c:pt idx="209">
                  <c:v>0.78678999999999999</c:v>
                </c:pt>
                <c:pt idx="210">
                  <c:v>0.78573000000000004</c:v>
                </c:pt>
                <c:pt idx="211">
                  <c:v>0.78464</c:v>
                </c:pt>
                <c:pt idx="212">
                  <c:v>0.78354000000000001</c:v>
                </c:pt>
                <c:pt idx="213">
                  <c:v>0.78242</c:v>
                </c:pt>
                <c:pt idx="214">
                  <c:v>0.78127000000000002</c:v>
                </c:pt>
                <c:pt idx="215">
                  <c:v>0.78010000000000002</c:v>
                </c:pt>
                <c:pt idx="216">
                  <c:v>0.77891999999999995</c:v>
                </c:pt>
                <c:pt idx="217">
                  <c:v>0.77771000000000001</c:v>
                </c:pt>
                <c:pt idx="218">
                  <c:v>0.77647999999999995</c:v>
                </c:pt>
                <c:pt idx="219">
                  <c:v>0.77522999999999997</c:v>
                </c:pt>
                <c:pt idx="220">
                  <c:v>0.77395999999999998</c:v>
                </c:pt>
                <c:pt idx="221">
                  <c:v>0.77266999999999997</c:v>
                </c:pt>
                <c:pt idx="222">
                  <c:v>0.77136000000000005</c:v>
                </c:pt>
                <c:pt idx="223">
                  <c:v>0.77002999999999999</c:v>
                </c:pt>
                <c:pt idx="224">
                  <c:v>0.76866999999999996</c:v>
                </c:pt>
                <c:pt idx="225">
                  <c:v>0.76729999999999998</c:v>
                </c:pt>
                <c:pt idx="226">
                  <c:v>0.76590000000000003</c:v>
                </c:pt>
                <c:pt idx="227">
                  <c:v>0.76449</c:v>
                </c:pt>
                <c:pt idx="228">
                  <c:v>0.76305000000000001</c:v>
                </c:pt>
                <c:pt idx="229">
                  <c:v>0.76158999999999999</c:v>
                </c:pt>
                <c:pt idx="230">
                  <c:v>0.76012000000000002</c:v>
                </c:pt>
                <c:pt idx="231">
                  <c:v>0.75861999999999996</c:v>
                </c:pt>
                <c:pt idx="232">
                  <c:v>0.7571</c:v>
                </c:pt>
                <c:pt idx="233">
                  <c:v>0.75556000000000001</c:v>
                </c:pt>
                <c:pt idx="234">
                  <c:v>0.754</c:v>
                </c:pt>
                <c:pt idx="235">
                  <c:v>0.75241000000000002</c:v>
                </c:pt>
                <c:pt idx="236">
                  <c:v>0.75080999999999998</c:v>
                </c:pt>
                <c:pt idx="237">
                  <c:v>0.74919000000000002</c:v>
                </c:pt>
                <c:pt idx="238">
                  <c:v>0.74753999999999998</c:v>
                </c:pt>
                <c:pt idx="239">
                  <c:v>0.74587999999999999</c:v>
                </c:pt>
                <c:pt idx="240">
                  <c:v>0.74419000000000002</c:v>
                </c:pt>
                <c:pt idx="241">
                  <c:v>0.74248999999999998</c:v>
                </c:pt>
                <c:pt idx="242">
                  <c:v>0.74075999999999997</c:v>
                </c:pt>
                <c:pt idx="243">
                  <c:v>0.73900999999999994</c:v>
                </c:pt>
                <c:pt idx="244">
                  <c:v>0.73724000000000001</c:v>
                </c:pt>
                <c:pt idx="245">
                  <c:v>0.73545000000000005</c:v>
                </c:pt>
                <c:pt idx="246">
                  <c:v>0.73363999999999996</c:v>
                </c:pt>
                <c:pt idx="247">
                  <c:v>0.73180999999999996</c:v>
                </c:pt>
                <c:pt idx="248">
                  <c:v>0.72994999999999999</c:v>
                </c:pt>
                <c:pt idx="249">
                  <c:v>0.72807999999999995</c:v>
                </c:pt>
                <c:pt idx="250">
                  <c:v>0.72619</c:v>
                </c:pt>
                <c:pt idx="251">
                  <c:v>0.72426999999999997</c:v>
                </c:pt>
                <c:pt idx="252">
                  <c:v>0.72233999999999998</c:v>
                </c:pt>
                <c:pt idx="253">
                  <c:v>0.72038000000000002</c:v>
                </c:pt>
                <c:pt idx="254">
                  <c:v>0.71840000000000004</c:v>
                </c:pt>
                <c:pt idx="255">
                  <c:v>0.71640999999999999</c:v>
                </c:pt>
                <c:pt idx="256">
                  <c:v>0.71438999999999997</c:v>
                </c:pt>
                <c:pt idx="257">
                  <c:v>0.71235000000000004</c:v>
                </c:pt>
                <c:pt idx="258">
                  <c:v>0.71028999999999998</c:v>
                </c:pt>
                <c:pt idx="259">
                  <c:v>0.70820000000000005</c:v>
                </c:pt>
                <c:pt idx="260">
                  <c:v>0.70609999999999995</c:v>
                </c:pt>
                <c:pt idx="261">
                  <c:v>0.70398000000000005</c:v>
                </c:pt>
                <c:pt idx="262">
                  <c:v>0.70184000000000002</c:v>
                </c:pt>
                <c:pt idx="263">
                  <c:v>0.69967000000000001</c:v>
                </c:pt>
                <c:pt idx="264">
                  <c:v>0.69749000000000005</c:v>
                </c:pt>
                <c:pt idx="265">
                  <c:v>0.69528000000000001</c:v>
                </c:pt>
                <c:pt idx="266">
                  <c:v>0.69305000000000005</c:v>
                </c:pt>
                <c:pt idx="267">
                  <c:v>0.69081000000000004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760-7E4C-BEF8-B3C66828B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2715904"/>
        <c:axId val="412707704"/>
      </c:scatterChart>
      <c:valAx>
        <c:axId val="412715904"/>
        <c:scaling>
          <c:orientation val="minMax"/>
          <c:max val="304"/>
          <c:min val="24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>
                    <a:solidFill>
                      <a:sysClr val="windowText" lastClr="000000"/>
                    </a:solidFill>
                  </a:rPr>
                  <a:t>Mid-point of each 28-d window, DIM</a:t>
                </a:r>
              </a:p>
            </c:rich>
          </c:tx>
          <c:layout>
            <c:manualLayout>
              <c:xMode val="edge"/>
              <c:yMode val="edge"/>
              <c:x val="0.3361910465417175"/>
              <c:y val="0.914811320754717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707704"/>
        <c:crosses val="autoZero"/>
        <c:crossBetween val="midCat"/>
        <c:majorUnit val="20"/>
      </c:valAx>
      <c:valAx>
        <c:axId val="412707704"/>
        <c:scaling>
          <c:orientation val="minMax"/>
          <c:max val="1"/>
          <c:min val="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>
                    <a:solidFill>
                      <a:sysClr val="windowText" lastClr="000000"/>
                    </a:solidFill>
                  </a:rPr>
                  <a:t>Correlation coefficient</a:t>
                </a:r>
              </a:p>
            </c:rich>
          </c:tx>
          <c:layout>
            <c:manualLayout>
              <c:xMode val="edge"/>
              <c:yMode val="edge"/>
              <c:x val="1.5023474178403756E-2"/>
              <c:y val="0.219840043579458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715904"/>
        <c:crosses val="autoZero"/>
        <c:crossBetween val="midCat"/>
        <c:majorUnit val="0.1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1049364021804975"/>
          <c:y val="0.65762541474768488"/>
          <c:w val="0.32377868631805645"/>
          <c:h val="8.412023968702026E-2"/>
        </c:manualLayout>
      </c:layout>
      <c:overlay val="1"/>
      <c:spPr>
        <a:noFill/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0.44577</cdr:x>
      <cdr:y>0.28302</cdr:y>
    </cdr:from>
    <cdr:to>
      <cdr:x>0.74718</cdr:x>
      <cdr:y>0.41509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56716409-C7FB-422A-A215-DB0F933764C6}"/>
            </a:ext>
          </a:extLst>
        </cdr:cNvPr>
        <cdr:cNvSpPr/>
      </cdr:nvSpPr>
      <cdr:spPr>
        <a:xfrm xmlns:a="http://schemas.openxmlformats.org/drawingml/2006/main">
          <a:off x="3014663" y="1143000"/>
          <a:ext cx="2038350" cy="5334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>
          <a:solidFill>
            <a:sysClr val="windowText" lastClr="000000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0.73873</cdr:x>
      <cdr:y>0.10613</cdr:y>
    </cdr:from>
    <cdr:to>
      <cdr:x>0.87394</cdr:x>
      <cdr:y>0.33255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994E0353-7135-44A1-8243-218BBF203036}"/>
            </a:ext>
          </a:extLst>
        </cdr:cNvPr>
        <cdr:cNvSpPr txBox="1"/>
      </cdr:nvSpPr>
      <cdr:spPr>
        <a:xfrm xmlns:a="http://schemas.openxmlformats.org/drawingml/2006/main">
          <a:off x="4995863" y="4286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/>
            <a:t>Greatest association</a:t>
          </a:r>
        </a:p>
        <a:p xmlns:a="http://schemas.openxmlformats.org/drawingml/2006/main">
          <a:pPr algn="ctr"/>
          <a:r>
            <a:rPr lang="en-US" sz="1200" b="1"/>
            <a:t>(132 - 232 DIM)</a:t>
          </a:r>
        </a:p>
      </cdr:txBody>
    </cdr:sp>
  </cdr:relSizeAnchor>
  <cdr:relSizeAnchor xmlns:cdr="http://schemas.openxmlformats.org/drawingml/2006/chartDrawing">
    <cdr:from>
      <cdr:x>0.68732</cdr:x>
      <cdr:y>0.20047</cdr:y>
    </cdr:from>
    <cdr:to>
      <cdr:x>0.71268</cdr:x>
      <cdr:y>0.27005</cdr:y>
    </cdr:to>
    <cdr:cxnSp macro="">
      <cdr:nvCxnSpPr>
        <cdr:cNvPr id="9" name="Connector: Curved 8">
          <a:extLst xmlns:a="http://schemas.openxmlformats.org/drawingml/2006/main">
            <a:ext uri="{FF2B5EF4-FFF2-40B4-BE49-F238E27FC236}">
              <a16:creationId xmlns:a16="http://schemas.microsoft.com/office/drawing/2014/main" id="{96E674EE-1317-4CEE-ABCF-3403B48C6B1E}"/>
            </a:ext>
          </a:extLst>
        </cdr:cNvPr>
        <cdr:cNvCxnSpPr/>
      </cdr:nvCxnSpPr>
      <cdr:spPr>
        <a:xfrm xmlns:a="http://schemas.openxmlformats.org/drawingml/2006/main" rot="5400000">
          <a:off x="4593432" y="864395"/>
          <a:ext cx="280988" cy="171448"/>
        </a:xfrm>
        <a:prstGeom xmlns:a="http://schemas.openxmlformats.org/drawingml/2006/main" prst="curvedConnector3">
          <a:avLst/>
        </a:prstGeom>
        <a:ln xmlns:a="http://schemas.openxmlformats.org/drawingml/2006/main" w="22225">
          <a:solidFill>
            <a:schemeClr val="tx1"/>
          </a:solidFill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0.59014</cdr:x>
      <cdr:y>0.34198</cdr:y>
    </cdr:from>
    <cdr:to>
      <cdr:x>0.59014</cdr:x>
      <cdr:y>0.46934</cdr:y>
    </cdr:to>
    <cdr:cxnSp macro="">
      <cdr:nvCxnSpPr>
        <cdr:cNvPr id="14" name="Straight Arrow Connector 13">
          <a:extLst xmlns:a="http://schemas.openxmlformats.org/drawingml/2006/main">
            <a:ext uri="{FF2B5EF4-FFF2-40B4-BE49-F238E27FC236}">
              <a16:creationId xmlns:a16="http://schemas.microsoft.com/office/drawing/2014/main" id="{BA53B40A-FF89-417E-978C-98BE71099FF1}"/>
            </a:ext>
          </a:extLst>
        </cdr:cNvPr>
        <cdr:cNvCxnSpPr/>
      </cdr:nvCxnSpPr>
      <cdr:spPr>
        <a:xfrm xmlns:a="http://schemas.openxmlformats.org/drawingml/2006/main" flipV="1">
          <a:off x="3990975" y="1381127"/>
          <a:ext cx="0" cy="514348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0.52465</cdr:x>
      <cdr:y>0.46934</cdr:y>
    </cdr:from>
    <cdr:to>
      <cdr:x>0.65986</cdr:x>
      <cdr:y>0.69575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78FD5060-F53A-493E-8DA4-1DA83641DB62}"/>
            </a:ext>
          </a:extLst>
        </cdr:cNvPr>
        <cdr:cNvSpPr txBox="1"/>
      </cdr:nvSpPr>
      <cdr:spPr>
        <a:xfrm xmlns:a="http://schemas.openxmlformats.org/drawingml/2006/main">
          <a:off x="3548062" y="18954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/>
            <a:t>Midpoint </a:t>
          </a:r>
        </a:p>
        <a:p xmlns:a="http://schemas.openxmlformats.org/drawingml/2006/main">
          <a:pPr algn="ctr"/>
          <a:r>
            <a:rPr lang="en-US" sz="1200" b="1"/>
            <a:t>182 DIM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 rot="5400000">
            <a:off x="-411873" y="498765"/>
            <a:ext cx="1282535" cy="45878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86B36-AD23-4774-8FB2-8553B595C00B}" type="datetimeFigureOut">
              <a:rPr lang="en-US" smtClean="0"/>
              <a:t>9/1/22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A717C-083D-4A29-A5DF-280DB2E5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31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C4024-89CA-1F44-AE99-045C8FAAF456}" type="datetimeFigureOut">
              <a:rPr lang="en-US" smtClean="0"/>
              <a:t>9/1/22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5010D-2127-1A45-B2FF-E8A042F6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89026-3EB9-4FDE-A2A2-3572751F71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4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8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679A7CC-83E9-4F2A-90BC-0BB74990885C}"/>
              </a:ext>
            </a:extLst>
          </p:cNvPr>
          <p:cNvSpPr/>
          <p:nvPr userDrawn="1"/>
        </p:nvSpPr>
        <p:spPr>
          <a:xfrm>
            <a:off x="9673389" y="5759116"/>
            <a:ext cx="2518611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0" name="Rectangle: Single Corner Snipped 29">
            <a:extLst>
              <a:ext uri="{FF2B5EF4-FFF2-40B4-BE49-F238E27FC236}">
                <a16:creationId xmlns:a16="http://schemas.microsoft.com/office/drawing/2014/main" id="{7CFDED71-3A91-4AB3-A7D1-E1077CB9C628}"/>
              </a:ext>
            </a:extLst>
          </p:cNvPr>
          <p:cNvSpPr>
            <a:spLocks noChangeAspect="1"/>
          </p:cNvSpPr>
          <p:nvPr userDrawn="1"/>
        </p:nvSpPr>
        <p:spPr>
          <a:xfrm>
            <a:off x="-2" y="-20178"/>
            <a:ext cx="10587791" cy="6858000"/>
          </a:xfrm>
          <a:prstGeom prst="snip1Rect">
            <a:avLst>
              <a:gd name="adj" fmla="val 42252"/>
            </a:avLst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26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77729" y="536522"/>
            <a:ext cx="4616165" cy="1216538"/>
          </a:xfrm>
        </p:spPr>
        <p:txBody>
          <a:bodyPr anchor="b">
            <a:normAutofit/>
          </a:bodyPr>
          <a:lstStyle>
            <a:lvl1pPr algn="l">
              <a:defRPr sz="4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7730" y="175306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9E5889-621C-4733-B53C-B523BAC94CA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87985C-CF51-41AF-9F79-75BC4D732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591153"/>
            <a:ext cx="1879565" cy="426290"/>
          </a:xfrm>
          <a:prstGeom prst="rect">
            <a:avLst/>
          </a:prstGeom>
        </p:spPr>
      </p:pic>
      <p:pic>
        <p:nvPicPr>
          <p:cNvPr id="64" name="Picture 6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2D699B-CFC8-4B91-B8D2-7C8D615D02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770244" y="-5216971"/>
            <a:ext cx="6954796" cy="1967213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5DA1471-4449-4CBB-B42F-8634D442C372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C7C1B98-55CE-4DB1-82A5-EF70FC663320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3646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42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B8B61-8170-468B-A590-A4C06BEBFF88}"/>
              </a:ext>
            </a:extLst>
          </p:cNvPr>
          <p:cNvSpPr/>
          <p:nvPr userDrawn="1"/>
        </p:nvSpPr>
        <p:spPr>
          <a:xfrm>
            <a:off x="9673389" y="5759116"/>
            <a:ext cx="2518611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09D679-A3FF-4CB4-A8F9-615BBDBF7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591153"/>
            <a:ext cx="1879565" cy="426290"/>
          </a:xfrm>
          <a:prstGeom prst="rect">
            <a:avLst/>
          </a:prstGeom>
        </p:spPr>
      </p:pic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1955A3A-3E45-4793-914D-C99F469E5BD3}"/>
              </a:ext>
            </a:extLst>
          </p:cNvPr>
          <p:cNvSpPr>
            <a:spLocks noChangeAspect="1"/>
          </p:cNvSpPr>
          <p:nvPr userDrawn="1"/>
        </p:nvSpPr>
        <p:spPr>
          <a:xfrm>
            <a:off x="-2" y="0"/>
            <a:ext cx="10427369" cy="6924676"/>
          </a:xfrm>
          <a:prstGeom prst="snip1Rect">
            <a:avLst>
              <a:gd name="adj" fmla="val 42252"/>
            </a:avLst>
          </a:prstGeom>
          <a:gradFill flip="none" rotWithShape="1">
            <a:gsLst>
              <a:gs pos="46000">
                <a:schemeClr val="tx2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A5D631-0DDB-408F-8C59-BFC87AC90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96815" y="-4968777"/>
            <a:ext cx="6954796" cy="1967213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644C0-6923-46BA-92EF-72CC28AB7F70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E75B10-0775-4F87-AADF-A1ED831DE22E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C84733EF-E33E-A8A4-84B7-6BC9F27B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NAAB Technical Conference, Madison, WI, September 22, 2022</a:t>
            </a:r>
          </a:p>
        </p:txBody>
      </p:sp>
    </p:spTree>
    <p:extLst>
      <p:ext uri="{BB962C8B-B14F-4D97-AF65-F5344CB8AC3E}">
        <p14:creationId xmlns:p14="http://schemas.microsoft.com/office/powerpoint/2010/main" val="1923520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188720"/>
            <a:ext cx="11216640" cy="5120640"/>
          </a:xfrm>
        </p:spPr>
        <p:txBody>
          <a:bodyPr/>
          <a:lstStyle>
            <a:lvl1pPr marL="274320" indent="-274320">
              <a:defRPr sz="2700"/>
            </a:lvl1pPr>
            <a:lvl2pPr marL="685800">
              <a:defRPr sz="2700"/>
            </a:lvl2pPr>
            <a:lvl3pPr marL="960120" indent="-274320"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4665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9938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3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E6429B-9FBE-4A4F-ACD2-5A338618D132}"/>
              </a:ext>
            </a:extLst>
          </p:cNvPr>
          <p:cNvSpPr/>
          <p:nvPr userDrawn="1"/>
        </p:nvSpPr>
        <p:spPr>
          <a:xfrm>
            <a:off x="9673389" y="5759116"/>
            <a:ext cx="2518611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CDAEB0E3-DD4C-4B30-99C8-3082E0C2700B}"/>
              </a:ext>
            </a:extLst>
          </p:cNvPr>
          <p:cNvSpPr>
            <a:spLocks noChangeAspect="1"/>
          </p:cNvSpPr>
          <p:nvPr userDrawn="1"/>
        </p:nvSpPr>
        <p:spPr>
          <a:xfrm>
            <a:off x="-2" y="0"/>
            <a:ext cx="10427369" cy="6924676"/>
          </a:xfrm>
          <a:prstGeom prst="snip1Rect">
            <a:avLst>
              <a:gd name="adj" fmla="val 42252"/>
            </a:avLst>
          </a:prstGeom>
          <a:gradFill flip="none" rotWithShape="1">
            <a:gsLst>
              <a:gs pos="46000">
                <a:schemeClr val="tx2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A992E7F-0DDB-453C-81B4-D563782B3E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729" y="2069432"/>
            <a:ext cx="7343324" cy="2045044"/>
          </a:xfrm>
        </p:spPr>
        <p:txBody>
          <a:bodyPr anchor="b">
            <a:normAutofit/>
          </a:bodyPr>
          <a:lstStyle>
            <a:lvl1pPr algn="l">
              <a:defRPr sz="4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9DF5442-677C-442D-93DC-D36F7800F2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730" y="4114476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FF3E115-32EA-43CC-A32E-1067104E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EB1784-A7EF-4382-A571-AF70A0434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591153"/>
            <a:ext cx="1879565" cy="42629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4CBE37-A85A-4B5A-BF48-4B61382EA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96815" y="-4968777"/>
            <a:ext cx="6954796" cy="196721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83F98E-2B4D-4D2A-A599-A7AAB1A81A7F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9D12C-34CF-4074-A4A1-718E76426271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4616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id="{EB3DB080-0483-4982-88A5-890176A5BD5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5715048" cy="6924676"/>
          </a:xfrm>
          <a:prstGeom prst="snip1Rect">
            <a:avLst>
              <a:gd name="adj" fmla="val 50000"/>
            </a:avLst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E7E928-E0B7-41B0-BCA0-0A85186711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858796" y="-4968777"/>
            <a:ext cx="6954796" cy="1967213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B186335-29EE-43BA-8CFC-421B4474C8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2361" y="536522"/>
            <a:ext cx="9156080" cy="1216538"/>
          </a:xfrm>
        </p:spPr>
        <p:txBody>
          <a:bodyPr anchor="b">
            <a:normAutofit/>
          </a:bodyPr>
          <a:lstStyle>
            <a:lvl1pPr algn="r">
              <a:defRPr sz="44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06F8760-351C-4C70-9DF2-CB03A3A7C2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2362" y="1753060"/>
            <a:ext cx="9156080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496188-CE47-4E32-A1B2-2A508318D32B}"/>
              </a:ext>
            </a:extLst>
          </p:cNvPr>
          <p:cNvSpPr/>
          <p:nvPr userDrawn="1"/>
        </p:nvSpPr>
        <p:spPr>
          <a:xfrm flipV="1">
            <a:off x="-1371600" y="6857998"/>
            <a:ext cx="13595683" cy="657225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D10EB-818D-495C-A2D7-7C4C9C92A1E9}"/>
              </a:ext>
            </a:extLst>
          </p:cNvPr>
          <p:cNvSpPr/>
          <p:nvPr userDrawn="1"/>
        </p:nvSpPr>
        <p:spPr>
          <a:xfrm>
            <a:off x="-858796" y="-3449178"/>
            <a:ext cx="13082879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883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id="{EB3DB080-0483-4982-88A5-890176A5BD5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5715048" cy="6924676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62000">
                <a:schemeClr val="tx2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677052-3D22-4070-B7FE-E30F24533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858796" y="-4968777"/>
            <a:ext cx="6954796" cy="1967213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B186335-29EE-43BA-8CFC-421B4474C8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5957" y="536522"/>
            <a:ext cx="7042484" cy="1216538"/>
          </a:xfrm>
        </p:spPr>
        <p:txBody>
          <a:bodyPr anchor="b">
            <a:normAutofit/>
          </a:bodyPr>
          <a:lstStyle>
            <a:lvl1pPr algn="r">
              <a:defRPr sz="44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06F8760-351C-4C70-9DF2-CB03A3A7C2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5958" y="1753060"/>
            <a:ext cx="7042484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A268DF-0F8D-479D-BB00-5F069E1302A5}"/>
              </a:ext>
            </a:extLst>
          </p:cNvPr>
          <p:cNvSpPr/>
          <p:nvPr userDrawn="1"/>
        </p:nvSpPr>
        <p:spPr>
          <a:xfrm flipV="1">
            <a:off x="-1847850" y="6857998"/>
            <a:ext cx="14071933" cy="655320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1229C-16E3-4CF1-AC09-FF681543A64F}"/>
              </a:ext>
            </a:extLst>
          </p:cNvPr>
          <p:cNvSpPr/>
          <p:nvPr userDrawn="1"/>
        </p:nvSpPr>
        <p:spPr>
          <a:xfrm>
            <a:off x="-1847850" y="-3449178"/>
            <a:ext cx="1407193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91994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B72F4-F954-6638-430F-B3B2566C7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NAAB Technical Conference, Milwaukee, WI, September 22, 2022</a:t>
            </a:r>
          </a:p>
        </p:txBody>
      </p:sp>
    </p:spTree>
    <p:extLst>
      <p:ext uri="{BB962C8B-B14F-4D97-AF65-F5344CB8AC3E}">
        <p14:creationId xmlns:p14="http://schemas.microsoft.com/office/powerpoint/2010/main" val="222503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CBC88551-CAA0-4008-B016-260EDDFCD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291137" y="0"/>
            <a:ext cx="4932946" cy="68580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BE059A18-5B1F-4892-AFE4-5DB1AF1A9F16}"/>
              </a:ext>
            </a:extLst>
          </p:cNvPr>
          <p:cNvSpPr>
            <a:spLocks noChangeAspect="1"/>
          </p:cNvSpPr>
          <p:nvPr userDrawn="1"/>
        </p:nvSpPr>
        <p:spPr>
          <a:xfrm>
            <a:off x="-1" y="-2"/>
            <a:ext cx="10178717" cy="6858000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11E61B-2EA6-434E-817F-A90A5A337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24371" y="-3911523"/>
            <a:ext cx="5989324" cy="169412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53FE87-B020-4731-A1C5-F063DA367810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27FA5-0870-4945-9E47-FFCE328D0AE6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FD5575-352C-411B-8E8D-8F94FF93B7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84" y="6128650"/>
            <a:ext cx="1879565" cy="426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85" y="365125"/>
            <a:ext cx="478807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684" y="1825625"/>
            <a:ext cx="969993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0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6A98B7-0B4E-4CCC-B585-D8D5B8477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98058" y="-45116"/>
            <a:ext cx="5526025" cy="6948232"/>
          </a:xfrm>
          <a:prstGeom prst="rect">
            <a:avLst/>
          </a:prstGeom>
        </p:spPr>
      </p:pic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EBEAA2A1-345C-46FF-B223-730209E8DAD6}"/>
              </a:ext>
            </a:extLst>
          </p:cNvPr>
          <p:cNvSpPr>
            <a:spLocks noChangeAspect="1"/>
          </p:cNvSpPr>
          <p:nvPr userDrawn="1"/>
        </p:nvSpPr>
        <p:spPr>
          <a:xfrm>
            <a:off x="-1" y="-2"/>
            <a:ext cx="10178717" cy="6858000"/>
          </a:xfrm>
          <a:prstGeom prst="snip1Rect">
            <a:avLst>
              <a:gd name="adj" fmla="val 50000"/>
            </a:avLst>
          </a:prstGeom>
          <a:gradFill>
            <a:gsLst>
              <a:gs pos="46000">
                <a:schemeClr val="tx2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157EC9-82FE-4E03-81A2-629338C98E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24371" y="-3911523"/>
            <a:ext cx="5989324" cy="16941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2527B5-76E2-44B1-883F-F229E9DE95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84" y="6128650"/>
            <a:ext cx="1879565" cy="4262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53FE87-B020-4731-A1C5-F063DA367810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27FA5-0870-4945-9E47-FFCE328D0AE6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85" y="365125"/>
            <a:ext cx="478807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684" y="1825625"/>
            <a:ext cx="969993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3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NAAB Technical Conference, Milwaukee, WI, September 22, 2022</a:t>
            </a:r>
          </a:p>
        </p:txBody>
      </p:sp>
    </p:spTree>
    <p:extLst>
      <p:ext uri="{BB962C8B-B14F-4D97-AF65-F5344CB8AC3E}">
        <p14:creationId xmlns:p14="http://schemas.microsoft.com/office/powerpoint/2010/main" val="284888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B896FE5-B5F6-2B9C-6F66-B800222A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NAAB Technical Conference, Milwaukee, WI, September 22, 2022</a:t>
            </a:r>
          </a:p>
        </p:txBody>
      </p:sp>
    </p:spTree>
    <p:extLst>
      <p:ext uri="{BB962C8B-B14F-4D97-AF65-F5344CB8AC3E}">
        <p14:creationId xmlns:p14="http://schemas.microsoft.com/office/powerpoint/2010/main" val="267758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008445-5D1C-4F67-9F05-F4AA206A876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052" y="6356350"/>
            <a:ext cx="1879565" cy="426290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07D1613F-EBB1-7037-B540-0E3E1777F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NAAB Technical Conference, Milwaukee, WI, September 22, 2022</a:t>
            </a:r>
          </a:p>
        </p:txBody>
      </p:sp>
    </p:spTree>
    <p:extLst>
      <p:ext uri="{BB962C8B-B14F-4D97-AF65-F5344CB8AC3E}">
        <p14:creationId xmlns:p14="http://schemas.microsoft.com/office/powerpoint/2010/main" val="316099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5" r:id="rId2"/>
    <p:sldLayoutId id="2147483680" r:id="rId3"/>
    <p:sldLayoutId id="2147483686" r:id="rId4"/>
    <p:sldLayoutId id="2147483679" r:id="rId5"/>
    <p:sldLayoutId id="2147483689" r:id="rId6"/>
    <p:sldLayoutId id="2147483690" r:id="rId7"/>
    <p:sldLayoutId id="2147483681" r:id="rId8"/>
    <p:sldLayoutId id="2147483682" r:id="rId9"/>
    <p:sldLayoutId id="2147483684" r:id="rId10"/>
    <p:sldLayoutId id="2147483683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07D1613F-EBB1-7037-B540-0E3E1777F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NAAB Technical Conference, Milwaukee, WI, September 22, 2022</a:t>
            </a:r>
          </a:p>
        </p:txBody>
      </p:sp>
    </p:spTree>
    <p:extLst>
      <p:ext uri="{BB962C8B-B14F-4D97-AF65-F5344CB8AC3E}">
        <p14:creationId xmlns:p14="http://schemas.microsoft.com/office/powerpoint/2010/main" val="166818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168/jds.2018-15407" TargetMode="External"/><Relationship Id="rId2" Type="http://schemas.openxmlformats.org/officeDocument/2006/relationships/hyperlink" Target="https://doi.org/10.3168/jds.2013-7548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3390/agriculture12070899" TargetMode="External"/><Relationship Id="rId4" Type="http://schemas.openxmlformats.org/officeDocument/2006/relationships/hyperlink" Target="https://www.uscdcb.com/wp-content/uploads/2020/11/CDCB-Reference-Sheet-Feed-Saved-12_2020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s.usda.gov/webdocs/DataFiles/52180/MilkStates2016%20base.xlsx?v=3274.6" TargetMode="External"/><Relationship Id="rId2" Type="http://schemas.openxmlformats.org/officeDocument/2006/relationships/hyperlink" Target="https://doi.org/10.3168/jds.2021-21297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1128/AEM.00861-20" TargetMode="External"/><Relationship Id="rId4" Type="http://schemas.openxmlformats.org/officeDocument/2006/relationships/hyperlink" Target="https://doi.org/10.3168/jds.2015-10352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168/jds.2021-21454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C72E58-141E-494E-B2FD-FE139CEEF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729" y="556699"/>
            <a:ext cx="5418271" cy="18150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What is the sire’s contribution to feed efficiency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07A2081-3CA1-C94D-81BE-E10BF9B7F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730" y="2478089"/>
            <a:ext cx="5180904" cy="1114776"/>
          </a:xfrm>
          <a:solidFill>
            <a:schemeClr val="bg1">
              <a:alpha val="48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2"/>
                </a:solidFill>
              </a:rPr>
              <a:t>John B. Cole, PhD  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2"/>
                </a:solidFill>
              </a:rPr>
              <a:t>PEAK Sr. VP for Research &amp; Development</a:t>
            </a:r>
          </a:p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tx2"/>
                </a:solidFill>
              </a:rPr>
              <a:t>john.cole@peakgenetics.com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0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4158" cy="1325563"/>
          </a:xfrm>
        </p:spPr>
        <p:txBody>
          <a:bodyPr anchor="ctr">
            <a:noAutofit/>
          </a:bodyPr>
          <a:lstStyle/>
          <a:p>
            <a:r>
              <a:rPr lang="en-US" sz="4000" dirty="0">
                <a:latin typeface="+mn-lt"/>
              </a:rPr>
              <a:t>Feed efficiency in dairy cattle </a:t>
            </a:r>
            <a:r>
              <a:rPr lang="en-US" sz="2800" dirty="0">
                <a:latin typeface="+mn-lt"/>
              </a:rPr>
              <a:t>(</a:t>
            </a:r>
            <a:r>
              <a:rPr lang="en-US" sz="2800" dirty="0" err="1">
                <a:latin typeface="+mn-lt"/>
              </a:rPr>
              <a:t>VandeHaar</a:t>
            </a:r>
            <a:r>
              <a:rPr lang="en-US" sz="2800" dirty="0">
                <a:latin typeface="+mn-lt"/>
              </a:rPr>
              <a:t> et al.,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57175" indent="-2571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Units of product output per unit of product input</a:t>
            </a:r>
          </a:p>
          <a:p>
            <a:pPr marL="897255" lvl="1" indent="-2571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Outputs:</a:t>
            </a:r>
            <a:r>
              <a:rPr lang="en-US" sz="2800" dirty="0"/>
              <a:t> milk + meat products consumed by humans</a:t>
            </a:r>
          </a:p>
          <a:p>
            <a:pPr marL="897255" lvl="1" indent="-25717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Inputs:</a:t>
            </a:r>
            <a:r>
              <a:rPr lang="en-US" sz="2800" dirty="0"/>
              <a:t> lifetime feed consumed + energy, fertilizer, . . .</a:t>
            </a:r>
          </a:p>
          <a:p>
            <a:pPr marL="257175" indent="-2571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Biological efficiency vs. economic efficiency</a:t>
            </a:r>
          </a:p>
          <a:p>
            <a:pPr marL="897255" lvl="1" indent="-2571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</a:rPr>
              <a:t>Individual cow level vs. whole farm level</a:t>
            </a:r>
          </a:p>
          <a:p>
            <a:pPr marL="257175" indent="-2571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Energy efficiency vs. protein efficiency</a:t>
            </a:r>
          </a:p>
          <a:p>
            <a:pPr marL="897255" lvl="1" indent="-2571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</a:rPr>
              <a:t>Both important, but protein usually isn’t limiting</a:t>
            </a:r>
          </a:p>
          <a:p>
            <a:pPr marL="517525" lvl="1" indent="-457200">
              <a:spcBef>
                <a:spcPts val="600"/>
              </a:spcBef>
              <a:spcAft>
                <a:spcPts val="900"/>
              </a:spcAft>
              <a:buFont typeface="Wingdings" panose="05000000000000000000" pitchFamily="2" charset="2"/>
              <a:buChar char="à"/>
            </a:pPr>
            <a:r>
              <a:rPr lang="en-US" sz="2800" dirty="0">
                <a:solidFill>
                  <a:prstClr val="black"/>
                </a:solidFill>
                <a:sym typeface="Wingdings" panose="05000000000000000000" pitchFamily="2" charset="2"/>
              </a:rPr>
              <a:t>Our focus is biological efficiency of energy utilization in mid lactation, relative to </a:t>
            </a:r>
            <a:r>
              <a:rPr lang="en-US" sz="2800" dirty="0" err="1">
                <a:solidFill>
                  <a:prstClr val="black"/>
                </a:solidFill>
                <a:sym typeface="Wingdings" panose="05000000000000000000" pitchFamily="2" charset="2"/>
              </a:rPr>
              <a:t>herdmates</a:t>
            </a:r>
            <a:r>
              <a:rPr lang="en-US" sz="2800" dirty="0">
                <a:solidFill>
                  <a:prstClr val="black"/>
                </a:solidFill>
                <a:sym typeface="Wingdings" panose="05000000000000000000" pitchFamily="2" charset="2"/>
              </a:rPr>
              <a:t> fed the same diet</a:t>
            </a:r>
          </a:p>
        </p:txBody>
      </p:sp>
    </p:spTree>
    <p:extLst>
      <p:ext uri="{BB962C8B-B14F-4D97-AF65-F5344CB8AC3E}">
        <p14:creationId xmlns:p14="http://schemas.microsoft.com/office/powerpoint/2010/main" val="1302477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FEF13DE-F69B-4D44-A42B-1D20A1B73338}"/>
              </a:ext>
            </a:extLst>
          </p:cNvPr>
          <p:cNvGrpSpPr/>
          <p:nvPr/>
        </p:nvGrpSpPr>
        <p:grpSpPr>
          <a:xfrm>
            <a:off x="1202450" y="1472495"/>
            <a:ext cx="4389868" cy="4625149"/>
            <a:chOff x="1763282" y="1606608"/>
            <a:chExt cx="4389868" cy="4625149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763282" y="1606608"/>
              <a:ext cx="4389868" cy="3108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800" b="1" u="sng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Before Genomics</a:t>
              </a:r>
            </a:p>
            <a:p>
              <a:pPr algn="ctr" eaLnBrk="0" hangingPunct="0"/>
              <a:endParaRPr lang="en-US" sz="800" b="1" u="sng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  <a:p>
              <a:pPr eaLnBrk="0" hangingPunct="0"/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  <a:sym typeface="Symbol" pitchFamily="18" charset="2"/>
                </a:rPr>
                <a:t></a:t>
              </a: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Measurement for 1 cow = $500</a:t>
              </a:r>
            </a:p>
            <a:p>
              <a:pPr eaLnBrk="0" hangingPunct="0"/>
              <a:endParaRPr lang="en-US" sz="8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0" hangingPunct="0"/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  <a:sym typeface="Symbol" pitchFamily="18" charset="2"/>
                </a:rPr>
                <a:t></a:t>
              </a: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Young bulls per year = 1,500</a:t>
              </a:r>
            </a:p>
            <a:p>
              <a:pPr eaLnBrk="0" hangingPunct="0"/>
              <a:endParaRPr lang="en-US" sz="8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0" hangingPunct="0"/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  <a:sym typeface="Symbol" pitchFamily="18" charset="2"/>
                </a:rPr>
                <a:t></a:t>
              </a: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Daughters per bull = 100 </a:t>
              </a:r>
            </a:p>
            <a:p>
              <a:pPr eaLnBrk="0" hangingPunct="0"/>
              <a:endParaRPr lang="en-US" sz="8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0" hangingPunct="0">
                <a:buFont typeface="Symbol" pitchFamily="18" charset="2"/>
                <a:buChar char="·"/>
              </a:pP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Cows per year = 150,000</a:t>
              </a:r>
            </a:p>
            <a:p>
              <a:pPr eaLnBrk="0" hangingPunct="0"/>
              <a:endParaRPr lang="en-US" sz="8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0" hangingPunct="0">
                <a:buFont typeface="Symbol" pitchFamily="18" charset="2"/>
                <a:buChar char="·"/>
              </a:pP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Annual cost = $75 million</a:t>
              </a:r>
            </a:p>
            <a:p>
              <a:pPr eaLnBrk="0" hangingPunct="0">
                <a:buFont typeface="Symbol" pitchFamily="18" charset="2"/>
                <a:buChar char="·"/>
              </a:pPr>
              <a:endParaRPr lang="en-US" sz="8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575672" y="5265156"/>
              <a:ext cx="2765089" cy="9666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$50,000 per bull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A65F6C-4E64-1C49-B258-A59BA3ED1542}"/>
              </a:ext>
            </a:extLst>
          </p:cNvPr>
          <p:cNvGrpSpPr/>
          <p:nvPr/>
        </p:nvGrpSpPr>
        <p:grpSpPr>
          <a:xfrm>
            <a:off x="6567792" y="1472495"/>
            <a:ext cx="4429392" cy="4625146"/>
            <a:chOff x="6238608" y="1606610"/>
            <a:chExt cx="4429392" cy="4625146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6238608" y="1606610"/>
              <a:ext cx="4429392" cy="3431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800" b="1" u="sng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After Genomics</a:t>
              </a:r>
            </a:p>
            <a:p>
              <a:pPr eaLnBrk="0" hangingPunct="0"/>
              <a:endParaRPr lang="en-US" sz="800" b="1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endParaRPr>
            </a:p>
            <a:p>
              <a:pPr eaLnBrk="0" hangingPunct="0"/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  <a:sym typeface="Symbol" pitchFamily="18" charset="2"/>
                </a:rPr>
                <a:t></a:t>
              </a: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Measurement for 1 cow = $500</a:t>
              </a:r>
            </a:p>
            <a:p>
              <a:pPr eaLnBrk="0" hangingPunct="0"/>
              <a:endParaRPr lang="en-US" sz="8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0" hangingPunct="0"/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  <a:sym typeface="Symbol" pitchFamily="18" charset="2"/>
                </a:rPr>
                <a:t></a:t>
              </a: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Cost per genomic test = $40</a:t>
              </a:r>
            </a:p>
            <a:p>
              <a:pPr eaLnBrk="0" hangingPunct="0"/>
              <a:endParaRPr lang="en-US" sz="8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0" hangingPunct="0">
                <a:buFont typeface="Symbol" pitchFamily="18" charset="2"/>
                <a:buChar char="·"/>
              </a:pP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No. reference cows = 25,000</a:t>
              </a:r>
            </a:p>
            <a:p>
              <a:pPr eaLnBrk="0" hangingPunct="0">
                <a:buFont typeface="Symbol" pitchFamily="18" charset="2"/>
                <a:buChar char="·"/>
              </a:pPr>
              <a:endParaRPr lang="en-US" sz="8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0" hangingPunct="0">
                <a:buFont typeface="Symbol" pitchFamily="18" charset="2"/>
                <a:buChar char="·"/>
              </a:pP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Young bulls per year = 5,000</a:t>
              </a:r>
            </a:p>
            <a:p>
              <a:pPr eaLnBrk="0" hangingPunct="0">
                <a:buFont typeface="Symbol" pitchFamily="18" charset="2"/>
                <a:buChar char="·"/>
              </a:pPr>
              <a:endParaRPr lang="en-US" sz="800" b="1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0" hangingPunct="0">
                <a:spcAft>
                  <a:spcPts val="800"/>
                </a:spcAft>
                <a:buFont typeface="Symbol" pitchFamily="18" charset="2"/>
                <a:buChar char="·"/>
              </a:pP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One-time cost = $13.5 million</a:t>
              </a:r>
            </a:p>
            <a:p>
              <a:pPr eaLnBrk="0" hangingPunct="0">
                <a:buFont typeface="Symbol" pitchFamily="18" charset="2"/>
                <a:buChar char="·"/>
              </a:pPr>
              <a:r>
                <a:rPr lang="en-US" sz="2400" b="1" dirty="0">
                  <a:solidFill>
                    <a:srgbClr val="000000"/>
                  </a:solidFill>
                  <a:latin typeface="Calibri" pitchFamily="34" charset="0"/>
                </a:rPr>
                <a:t> Annual update cost = $200,000</a:t>
              </a:r>
              <a:endParaRPr lang="en-US" sz="3200" b="1" dirty="0">
                <a:latin typeface="Calibri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153078" y="5265155"/>
              <a:ext cx="2765089" cy="9666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$310 per bull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 anchor="ctr">
            <a:noAutofit/>
          </a:bodyPr>
          <a:lstStyle/>
          <a:p>
            <a:r>
              <a:rPr lang="en-US" sz="4000" dirty="0">
                <a:latin typeface="+mn-lt"/>
              </a:rPr>
              <a:t>Selection for feed </a:t>
            </a:r>
            <a:r>
              <a:rPr lang="en-US" dirty="0">
                <a:latin typeface="+mn-lt"/>
              </a:rPr>
              <a:t>e</a:t>
            </a:r>
            <a:r>
              <a:rPr lang="en-US" sz="4000" dirty="0">
                <a:latin typeface="+mn-lt"/>
              </a:rPr>
              <a:t>fficiency – why now?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1B5FC6-5952-D7EF-D19D-C4999AE24FA4}"/>
              </a:ext>
            </a:extLst>
          </p:cNvPr>
          <p:cNvSpPr txBox="1"/>
          <p:nvPr/>
        </p:nvSpPr>
        <p:spPr>
          <a:xfrm>
            <a:off x="-1119211" y="6858000"/>
            <a:ext cx="232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Source:</a:t>
            </a:r>
            <a:r>
              <a:rPr lang="en-US" dirty="0"/>
              <a:t> Kent Weigel.</a:t>
            </a:r>
          </a:p>
        </p:txBody>
      </p:sp>
    </p:spTree>
    <p:extLst>
      <p:ext uri="{BB962C8B-B14F-4D97-AF65-F5344CB8AC3E}">
        <p14:creationId xmlns:p14="http://schemas.microsoft.com/office/powerpoint/2010/main" val="329185331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22" y="954594"/>
            <a:ext cx="9579197" cy="552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7680" y="6608003"/>
            <a:ext cx="2734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Source:</a:t>
            </a:r>
            <a:r>
              <a:rPr lang="en-US" sz="1400" dirty="0"/>
              <a:t> </a:t>
            </a:r>
            <a:r>
              <a:rPr lang="en-US" sz="1400" dirty="0" err="1"/>
              <a:t>VandeHaar</a:t>
            </a:r>
            <a:r>
              <a:rPr lang="en-US" sz="1400" dirty="0"/>
              <a:t> et al. (2013).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4000" dirty="0">
                <a:latin typeface="+mn-lt"/>
              </a:rPr>
              <a:t>Residual feed </a:t>
            </a:r>
            <a:r>
              <a:rPr lang="en-US" dirty="0">
                <a:latin typeface="+mn-lt"/>
              </a:rPr>
              <a:t>i</a:t>
            </a:r>
            <a:r>
              <a:rPr lang="en-US" sz="4000" dirty="0">
                <a:latin typeface="+mn-lt"/>
              </a:rPr>
              <a:t>ntake (RFI)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0" y="4628754"/>
            <a:ext cx="3585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latin typeface="Calibri" pitchFamily="34" charset="0"/>
              </a:rPr>
              <a:t>RFI = Observed DMI - Expected DMI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B8A0AC-70DE-8E48-93EF-E34DFD16BBBA}"/>
              </a:ext>
            </a:extLst>
          </p:cNvPr>
          <p:cNvGrpSpPr/>
          <p:nvPr/>
        </p:nvGrpSpPr>
        <p:grpSpPr>
          <a:xfrm>
            <a:off x="6591987" y="5950135"/>
            <a:ext cx="3421819" cy="832924"/>
            <a:chOff x="7246182" y="6016239"/>
            <a:chExt cx="3421819" cy="832924"/>
          </a:xfrm>
        </p:grpSpPr>
        <p:sp>
          <p:nvSpPr>
            <p:cNvPr id="7" name="TextBox 6"/>
            <p:cNvSpPr txBox="1"/>
            <p:nvPr/>
          </p:nvSpPr>
          <p:spPr>
            <a:xfrm>
              <a:off x="9173746" y="6110499"/>
              <a:ext cx="149425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</a:rPr>
                <a:t>Milk</a:t>
              </a:r>
            </a:p>
            <a:p>
              <a:pPr algn="ctr"/>
              <a:r>
                <a:rPr lang="en-US" sz="1400" b="1" dirty="0">
                  <a:solidFill>
                    <a:srgbClr val="0000FF"/>
                  </a:solidFill>
                </a:rPr>
                <a:t>Maintenance</a:t>
              </a:r>
            </a:p>
            <a:p>
              <a:pPr algn="ctr"/>
              <a:r>
                <a:rPr lang="en-US" sz="1400" b="1" dirty="0">
                  <a:solidFill>
                    <a:srgbClr val="0000FF"/>
                  </a:solidFill>
                </a:rPr>
                <a:t>Weight Gain/Loss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99737" y="6363300"/>
              <a:ext cx="11140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</a:rPr>
                <a:t>Energy Sinks</a:t>
              </a:r>
            </a:p>
          </p:txBody>
        </p:sp>
        <p:sp>
          <p:nvSpPr>
            <p:cNvPr id="5" name="Left Brace 4"/>
            <p:cNvSpPr/>
            <p:nvPr/>
          </p:nvSpPr>
          <p:spPr>
            <a:xfrm>
              <a:off x="9013760" y="6195701"/>
              <a:ext cx="218547" cy="564022"/>
            </a:xfrm>
            <a:prstGeom prst="leftBrace">
              <a:avLst>
                <a:gd name="adj1" fmla="val 8333"/>
                <a:gd name="adj2" fmla="val 52037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7937352" y="6016239"/>
              <a:ext cx="64361" cy="34706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161698" y="6016239"/>
              <a:ext cx="289532" cy="37460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7246182" y="6016240"/>
              <a:ext cx="619033" cy="415747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60415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007F-A5E5-1B4A-8FF3-105B0AA5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is the best time to measure RFI?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4A946DC-FDD7-410F-BBFE-CE920993B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9423343"/>
              </p:ext>
            </p:extLst>
          </p:nvPr>
        </p:nvGraphicFramePr>
        <p:xfrm>
          <a:off x="777419" y="1365030"/>
          <a:ext cx="10637161" cy="498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F79C0D4-569C-254F-93C3-86659653301B}"/>
              </a:ext>
            </a:extLst>
          </p:cNvPr>
          <p:cNvSpPr txBox="1"/>
          <p:nvPr/>
        </p:nvSpPr>
        <p:spPr>
          <a:xfrm>
            <a:off x="838200" y="6346896"/>
            <a:ext cx="2277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Source: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Connor et al. (2019).</a:t>
            </a:r>
          </a:p>
        </p:txBody>
      </p:sp>
    </p:spTree>
    <p:extLst>
      <p:ext uri="{BB962C8B-B14F-4D97-AF65-F5344CB8AC3E}">
        <p14:creationId xmlns:p14="http://schemas.microsoft.com/office/powerpoint/2010/main" val="4157300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007F-A5E5-1B4A-8FF3-105B0AA5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is the best time to measure RFI?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9C0D4-569C-254F-93C3-86659653301B}"/>
              </a:ext>
            </a:extLst>
          </p:cNvPr>
          <p:cNvSpPr txBox="1"/>
          <p:nvPr/>
        </p:nvSpPr>
        <p:spPr>
          <a:xfrm>
            <a:off x="514104" y="6261193"/>
            <a:ext cx="1658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Connor et al. (2019)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86182-6D4F-BB46-978F-6C9314588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0444" y="904702"/>
            <a:ext cx="7691112" cy="53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56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734" y="1195744"/>
            <a:ext cx="4023901" cy="260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" y="4160417"/>
            <a:ext cx="3474720" cy="229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835" y="3928778"/>
            <a:ext cx="4114800" cy="25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+mn-lt"/>
              </a:rPr>
              <a:t>Key steps in </a:t>
            </a:r>
            <a:r>
              <a:rPr lang="en-US" dirty="0">
                <a:latin typeface="+mn-lt"/>
              </a:rPr>
              <a:t>g</a:t>
            </a:r>
            <a:r>
              <a:rPr lang="en-US" sz="4000" dirty="0">
                <a:latin typeface="+mn-lt"/>
              </a:rPr>
              <a:t>enomic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B5C1CE-DFF4-A144-B939-EF6E54542BB1}"/>
              </a:ext>
            </a:extLst>
          </p:cNvPr>
          <p:cNvGrpSpPr/>
          <p:nvPr/>
        </p:nvGrpSpPr>
        <p:grpSpPr>
          <a:xfrm>
            <a:off x="487680" y="1180251"/>
            <a:ext cx="4114800" cy="2618609"/>
            <a:chOff x="1980530" y="1401512"/>
            <a:chExt cx="4114800" cy="2618609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530" y="1522862"/>
              <a:ext cx="4114800" cy="2497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079478" y="1401512"/>
              <a:ext cx="3845607" cy="2618609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  <a:effectLst>
              <a:glow rad="101600">
                <a:srgbClr val="FFFF00">
                  <a:alpha val="6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4033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DF2A-2C55-0B41-A170-B6231AA99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Why is it so expensive to measure?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4F959B-10B1-FF48-87DB-F308A7D9F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38" y="906173"/>
            <a:ext cx="9666515" cy="5693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C68F96-A3B4-DC4B-8B5B-5A5FA9593354}"/>
              </a:ext>
            </a:extLst>
          </p:cNvPr>
          <p:cNvSpPr txBox="1"/>
          <p:nvPr/>
        </p:nvSpPr>
        <p:spPr>
          <a:xfrm rot="5400000">
            <a:off x="10110504" y="5460221"/>
            <a:ext cx="1972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Source: </a:t>
            </a:r>
            <a:r>
              <a:rPr lang="en-US" sz="1400" dirty="0"/>
              <a:t>Isa </a:t>
            </a:r>
            <a:r>
              <a:rPr lang="en-US" sz="1400" dirty="0" err="1"/>
              <a:t>Beefmasters</a:t>
            </a:r>
            <a:r>
              <a:rPr lang="en-US" sz="1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8404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329"/>
            <a:ext cx="6266607" cy="2445096"/>
          </a:xfrm>
        </p:spPr>
        <p:txBody>
          <a:bodyPr/>
          <a:lstStyle/>
          <a:p>
            <a:r>
              <a:rPr lang="en-US" dirty="0"/>
              <a:t>Is feed efficiency under genetic control?</a:t>
            </a:r>
          </a:p>
        </p:txBody>
      </p:sp>
    </p:spTree>
    <p:extLst>
      <p:ext uri="{BB962C8B-B14F-4D97-AF65-F5344CB8AC3E}">
        <p14:creationId xmlns:p14="http://schemas.microsoft.com/office/powerpoint/2010/main" val="3744568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1F0943-1F7A-2DB4-8ACE-1E3DEC5A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if genetics affect a trait?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4B15DA-ADDE-2286-3368-FBA956D62101}"/>
              </a:ext>
            </a:extLst>
          </p:cNvPr>
          <p:cNvGrpSpPr/>
          <p:nvPr/>
        </p:nvGrpSpPr>
        <p:grpSpPr>
          <a:xfrm>
            <a:off x="1157790" y="4227043"/>
            <a:ext cx="9876420" cy="2197983"/>
            <a:chOff x="1157790" y="1833462"/>
            <a:chExt cx="9876420" cy="21979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694C2A-9F18-08D1-8B4D-4E409B47CBD2}"/>
                </a:ext>
              </a:extLst>
            </p:cNvPr>
            <p:cNvGrpSpPr/>
            <p:nvPr/>
          </p:nvGrpSpPr>
          <p:grpSpPr>
            <a:xfrm>
              <a:off x="1157790" y="1833462"/>
              <a:ext cx="9876420" cy="1832081"/>
              <a:chOff x="618563" y="1690688"/>
              <a:chExt cx="9876420" cy="1832081"/>
            </a:xfrm>
          </p:grpSpPr>
          <p:pic>
            <p:nvPicPr>
              <p:cNvPr id="1025" name="Picture 1">
                <a:extLst>
                  <a:ext uri="{FF2B5EF4-FFF2-40B4-BE49-F238E27FC236}">
                    <a16:creationId xmlns:a16="http://schemas.microsoft.com/office/drawing/2014/main" id="{20F798F9-7717-2EBC-03EC-A017972FB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8563" y="1690688"/>
                <a:ext cx="2679192" cy="1832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1ACF0956-EB00-F5C7-3789-A249D65E2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025153" y="1690688"/>
                <a:ext cx="2871216" cy="1831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>
                <a:extLst>
                  <a:ext uri="{FF2B5EF4-FFF2-40B4-BE49-F238E27FC236}">
                    <a16:creationId xmlns:a16="http://schemas.microsoft.com/office/drawing/2014/main" id="{E129368A-BF65-23EF-83CA-2BE15EE22E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23767" y="1690688"/>
                <a:ext cx="2871216" cy="1828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92CC3-A19A-E725-8879-D4756FB42025}"/>
                </a:ext>
              </a:extLst>
            </p:cNvPr>
            <p:cNvSpPr txBox="1"/>
            <p:nvPr/>
          </p:nvSpPr>
          <p:spPr>
            <a:xfrm>
              <a:off x="4075803" y="2393844"/>
              <a:ext cx="977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=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1E33F3-AA2E-46E4-A98A-CD81AF21E1E6}"/>
                </a:ext>
              </a:extLst>
            </p:cNvPr>
            <p:cNvSpPr txBox="1"/>
            <p:nvPr/>
          </p:nvSpPr>
          <p:spPr>
            <a:xfrm>
              <a:off x="6947020" y="2393844"/>
              <a:ext cx="977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FC0182-C01B-E751-A6E8-005FFD509BBE}"/>
                </a:ext>
              </a:extLst>
            </p:cNvPr>
            <p:cNvSpPr txBox="1"/>
            <p:nvPr/>
          </p:nvSpPr>
          <p:spPr>
            <a:xfrm>
              <a:off x="1356144" y="3662113"/>
              <a:ext cx="22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Phenotypic Variation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4287EA-C047-7FC8-F9E8-01CEB9EE7EE2}"/>
                </a:ext>
              </a:extLst>
            </p:cNvPr>
            <p:cNvSpPr txBox="1"/>
            <p:nvPr/>
          </p:nvSpPr>
          <p:spPr>
            <a:xfrm>
              <a:off x="5040687" y="3662112"/>
              <a:ext cx="1918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Genetic Variation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BFA2FD-F8A6-F2C6-9021-C4C8C3DD3679}"/>
                </a:ext>
              </a:extLst>
            </p:cNvPr>
            <p:cNvSpPr txBox="1"/>
            <p:nvPr/>
          </p:nvSpPr>
          <p:spPr>
            <a:xfrm>
              <a:off x="8386659" y="3662112"/>
              <a:ext cx="24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Non-Genetic Variation</a:t>
              </a:r>
            </a:p>
          </p:txBody>
        </p:sp>
      </p:grpSp>
      <p:pic>
        <p:nvPicPr>
          <p:cNvPr id="16" name="Picture 15" descr="bull.png">
            <a:extLst>
              <a:ext uri="{FF2B5EF4-FFF2-40B4-BE49-F238E27FC236}">
                <a16:creationId xmlns:a16="http://schemas.microsoft.com/office/drawing/2014/main" id="{80F3DA95-F139-F5BD-7977-99C72969AF7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136" y="1910113"/>
            <a:ext cx="871728" cy="64617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42363A3-AE09-F974-0961-F8A6A65C4295}"/>
              </a:ext>
            </a:extLst>
          </p:cNvPr>
          <p:cNvGrpSpPr/>
          <p:nvPr/>
        </p:nvGrpSpPr>
        <p:grpSpPr>
          <a:xfrm>
            <a:off x="1027614" y="1541753"/>
            <a:ext cx="2939544" cy="2456647"/>
            <a:chOff x="1027614" y="1541753"/>
            <a:chExt cx="2939544" cy="24566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B3A0DE9-52BA-D5A5-E345-4F84A6DA4D78}"/>
                </a:ext>
              </a:extLst>
            </p:cNvPr>
            <p:cNvGrpSpPr/>
            <p:nvPr/>
          </p:nvGrpSpPr>
          <p:grpSpPr>
            <a:xfrm>
              <a:off x="1027614" y="1541753"/>
              <a:ext cx="2939544" cy="1816221"/>
              <a:chOff x="4081357" y="1426219"/>
              <a:chExt cx="2939544" cy="1816221"/>
            </a:xfrm>
          </p:grpSpPr>
          <p:pic>
            <p:nvPicPr>
              <p:cNvPr id="15" name="Picture 14" descr="cow.png">
                <a:extLst>
                  <a:ext uri="{FF2B5EF4-FFF2-40B4-BE49-F238E27FC236}">
                    <a16:creationId xmlns:a16="http://schemas.microsoft.com/office/drawing/2014/main" id="{5E73144D-346F-772E-A376-A20591788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52956" y="1672166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18" name="Picture 17" descr="cow.png">
                <a:extLst>
                  <a:ext uri="{FF2B5EF4-FFF2-40B4-BE49-F238E27FC236}">
                    <a16:creationId xmlns:a16="http://schemas.microsoft.com/office/drawing/2014/main" id="{9ADC69D6-D0B4-AF45-119A-B393E7C94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1357" y="2185482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19" name="Picture 18" descr="cow.png">
                <a:extLst>
                  <a:ext uri="{FF2B5EF4-FFF2-40B4-BE49-F238E27FC236}">
                    <a16:creationId xmlns:a16="http://schemas.microsoft.com/office/drawing/2014/main" id="{6571570A-B06F-48D2-437C-DA0364EA9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7550" y="1989401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20" name="Picture 19" descr="cow.png">
                <a:extLst>
                  <a:ext uri="{FF2B5EF4-FFF2-40B4-BE49-F238E27FC236}">
                    <a16:creationId xmlns:a16="http://schemas.microsoft.com/office/drawing/2014/main" id="{D1BEFBBA-A3AB-FF9D-5A46-A7251A902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5810" y="1575285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21" name="Picture 20" descr="cow.png">
                <a:extLst>
                  <a:ext uri="{FF2B5EF4-FFF2-40B4-BE49-F238E27FC236}">
                    <a16:creationId xmlns:a16="http://schemas.microsoft.com/office/drawing/2014/main" id="{6109FCCA-227B-D554-F561-5BF057703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99654" y="2117667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22" name="Picture 21" descr="cow.png">
                <a:extLst>
                  <a:ext uri="{FF2B5EF4-FFF2-40B4-BE49-F238E27FC236}">
                    <a16:creationId xmlns:a16="http://schemas.microsoft.com/office/drawing/2014/main" id="{4EC45E85-B5F7-F217-B577-C7E3F7CA3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6000" y="1563642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23" name="Picture 22" descr="cow.png">
                <a:extLst>
                  <a:ext uri="{FF2B5EF4-FFF2-40B4-BE49-F238E27FC236}">
                    <a16:creationId xmlns:a16="http://schemas.microsoft.com/office/drawing/2014/main" id="{4E02C193-3FC9-14FE-8D6D-87B63843A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56494" y="1426219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24" name="Picture 23" descr="cow.png">
                <a:extLst>
                  <a:ext uri="{FF2B5EF4-FFF2-40B4-BE49-F238E27FC236}">
                    <a16:creationId xmlns:a16="http://schemas.microsoft.com/office/drawing/2014/main" id="{605C833F-2509-B6AE-90C4-07FB1B81C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9550" y="2645014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25" name="Picture 24" descr="cow.png">
                <a:extLst>
                  <a:ext uri="{FF2B5EF4-FFF2-40B4-BE49-F238E27FC236}">
                    <a16:creationId xmlns:a16="http://schemas.microsoft.com/office/drawing/2014/main" id="{DC92F81A-6CF3-9F16-FF5E-E321B7587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8946" y="1727795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26" name="Picture 25" descr="cow.png">
                <a:extLst>
                  <a:ext uri="{FF2B5EF4-FFF2-40B4-BE49-F238E27FC236}">
                    <a16:creationId xmlns:a16="http://schemas.microsoft.com/office/drawing/2014/main" id="{D47DE19F-4B1C-8F3C-AF29-ACAEBBD90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3051" y="2414048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27" name="Picture 26" descr="cow.png">
                <a:extLst>
                  <a:ext uri="{FF2B5EF4-FFF2-40B4-BE49-F238E27FC236}">
                    <a16:creationId xmlns:a16="http://schemas.microsoft.com/office/drawing/2014/main" id="{92AA21DB-123D-3F06-608D-D956D8D2F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0089" y="1952357"/>
                <a:ext cx="810812" cy="597426"/>
              </a:xfrm>
              <a:prstGeom prst="rect">
                <a:avLst/>
              </a:prstGeom>
            </p:spPr>
          </p:pic>
          <p:pic>
            <p:nvPicPr>
              <p:cNvPr id="28" name="Picture 27" descr="cow.png">
                <a:extLst>
                  <a:ext uri="{FF2B5EF4-FFF2-40B4-BE49-F238E27FC236}">
                    <a16:creationId xmlns:a16="http://schemas.microsoft.com/office/drawing/2014/main" id="{24584FFC-D5B0-97F5-398A-1F0C514BE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41755" y="2392512"/>
                <a:ext cx="810812" cy="597426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652BB0-E109-C374-E25B-36FD9DF9CE04}"/>
                </a:ext>
              </a:extLst>
            </p:cNvPr>
            <p:cNvSpPr txBox="1"/>
            <p:nvPr/>
          </p:nvSpPr>
          <p:spPr>
            <a:xfrm>
              <a:off x="1027614" y="3352069"/>
              <a:ext cx="29395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Measure the performance of many daughters</a:t>
              </a:r>
            </a:p>
          </p:txBody>
        </p:sp>
      </p:grpSp>
      <p:sp>
        <p:nvSpPr>
          <p:cNvPr id="32" name="Curved Right Arrow 31">
            <a:extLst>
              <a:ext uri="{FF2B5EF4-FFF2-40B4-BE49-F238E27FC236}">
                <a16:creationId xmlns:a16="http://schemas.microsoft.com/office/drawing/2014/main" id="{89449EA7-BFD0-D33D-DDDB-8BE8C26BBE0C}"/>
              </a:ext>
            </a:extLst>
          </p:cNvPr>
          <p:cNvSpPr/>
          <p:nvPr/>
        </p:nvSpPr>
        <p:spPr>
          <a:xfrm>
            <a:off x="162141" y="2640166"/>
            <a:ext cx="764845" cy="256110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1477E8-4D34-A205-4C30-E441752FA196}"/>
              </a:ext>
            </a:extLst>
          </p:cNvPr>
          <p:cNvSpPr txBox="1"/>
          <p:nvPr/>
        </p:nvSpPr>
        <p:spPr>
          <a:xfrm>
            <a:off x="4944035" y="2505125"/>
            <a:ext cx="230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 measurement has little information</a:t>
            </a:r>
          </a:p>
        </p:txBody>
      </p:sp>
      <p:sp>
        <p:nvSpPr>
          <p:cNvPr id="34" name="Left Arrow 33">
            <a:extLst>
              <a:ext uri="{FF2B5EF4-FFF2-40B4-BE49-F238E27FC236}">
                <a16:creationId xmlns:a16="http://schemas.microsoft.com/office/drawing/2014/main" id="{659B8AA1-12B9-3329-FE74-90288AB908BF}"/>
              </a:ext>
            </a:extLst>
          </p:cNvPr>
          <p:cNvSpPr/>
          <p:nvPr/>
        </p:nvSpPr>
        <p:spPr>
          <a:xfrm>
            <a:off x="4220807" y="2036746"/>
            <a:ext cx="687144" cy="323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A96B644F-468D-DACA-972C-34AD8C464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283288"/>
              </p:ext>
            </p:extLst>
          </p:nvPr>
        </p:nvGraphicFramePr>
        <p:xfrm>
          <a:off x="7566053" y="1642780"/>
          <a:ext cx="409833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574">
                  <a:extLst>
                    <a:ext uri="{9D8B030D-6E8A-4147-A177-3AD203B41FA5}">
                      <a16:colId xmlns:a16="http://schemas.microsoft.com/office/drawing/2014/main" val="1354819140"/>
                    </a:ext>
                  </a:extLst>
                </a:gridCol>
                <a:gridCol w="1937757">
                  <a:extLst>
                    <a:ext uri="{9D8B030D-6E8A-4147-A177-3AD203B41FA5}">
                      <a16:colId xmlns:a16="http://schemas.microsoft.com/office/drawing/2014/main" val="395399597"/>
                    </a:ext>
                  </a:extLst>
                </a:gridCol>
              </a:tblGrid>
              <a:tr h="259404">
                <a:tc>
                  <a:txBody>
                    <a:bodyPr/>
                    <a:lstStyle/>
                    <a:p>
                      <a:r>
                        <a:rPr lang="en-US" dirty="0"/>
                        <a:t>Trait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Heritability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693899"/>
                  </a:ext>
                </a:extLst>
              </a:tr>
              <a:tr h="259404">
                <a:tc>
                  <a:txBody>
                    <a:bodyPr/>
                    <a:lstStyle/>
                    <a:p>
                      <a:r>
                        <a:rPr lang="en-US" dirty="0"/>
                        <a:t>Body 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706476"/>
                  </a:ext>
                </a:extLst>
              </a:tr>
              <a:tr h="259404">
                <a:tc>
                  <a:txBody>
                    <a:bodyPr/>
                    <a:lstStyle/>
                    <a:p>
                      <a:r>
                        <a:rPr lang="en-US" dirty="0"/>
                        <a:t>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502788"/>
                  </a:ext>
                </a:extLst>
              </a:tr>
              <a:tr h="259404">
                <a:tc>
                  <a:txBody>
                    <a:bodyPr/>
                    <a:lstStyle/>
                    <a:p>
                      <a:r>
                        <a:rPr lang="en-US" dirty="0"/>
                        <a:t>Somatic cell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73267"/>
                  </a:ext>
                </a:extLst>
              </a:tr>
              <a:tr h="259404">
                <a:tc>
                  <a:txBody>
                    <a:bodyPr/>
                    <a:lstStyle/>
                    <a:p>
                      <a:r>
                        <a:rPr lang="en-US" dirty="0"/>
                        <a:t>Bull fertility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765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5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Sources of phenotypic variation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38199" y="2095826"/>
            <a:ext cx="10515599" cy="720442"/>
            <a:chOff x="457200" y="2341413"/>
            <a:chExt cx="7924798" cy="720442"/>
          </a:xfrm>
        </p:grpSpPr>
        <p:sp>
          <p:nvSpPr>
            <p:cNvPr id="6" name="Rectangle 5"/>
            <p:cNvSpPr/>
            <p:nvPr/>
          </p:nvSpPr>
          <p:spPr>
            <a:xfrm>
              <a:off x="457200" y="2341418"/>
              <a:ext cx="2729345" cy="72043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244270"/>
                  </a:solidFill>
                </a:rPr>
                <a:t>Genetics:</a:t>
              </a:r>
              <a:br>
                <a:rPr lang="en-US" sz="2400" b="1" dirty="0">
                  <a:solidFill>
                    <a:srgbClr val="244270"/>
                  </a:solidFill>
                </a:rPr>
              </a:br>
              <a:r>
                <a:rPr lang="en-US" sz="2400" b="1" dirty="0">
                  <a:solidFill>
                    <a:srgbClr val="244270"/>
                  </a:solidFill>
                </a:rPr>
                <a:t>20 %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186534" y="2341413"/>
              <a:ext cx="5195464" cy="72043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244270"/>
                  </a:solidFill>
                </a:rPr>
                <a:t>Environment:</a:t>
              </a:r>
              <a:br>
                <a:rPr lang="en-US" sz="2400" b="1" dirty="0">
                  <a:solidFill>
                    <a:srgbClr val="244270"/>
                  </a:solidFill>
                </a:rPr>
              </a:br>
              <a:r>
                <a:rPr lang="en-US" sz="2400" b="1" dirty="0">
                  <a:solidFill>
                    <a:srgbClr val="244270"/>
                  </a:solidFill>
                </a:rPr>
                <a:t>80%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38199" y="1439678"/>
            <a:ext cx="4003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Fat yield (h</a:t>
            </a:r>
            <a:r>
              <a:rPr lang="en-US" sz="3200" b="1" baseline="30000" dirty="0"/>
              <a:t>2</a:t>
            </a:r>
            <a:r>
              <a:rPr lang="en-US" sz="3200" b="1" dirty="0"/>
              <a:t> = 20%)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38199" y="3828741"/>
            <a:ext cx="10515602" cy="720442"/>
            <a:chOff x="457199" y="2341413"/>
            <a:chExt cx="7924800" cy="720442"/>
          </a:xfrm>
        </p:grpSpPr>
        <p:sp>
          <p:nvSpPr>
            <p:cNvPr id="13" name="Rectangle 12"/>
            <p:cNvSpPr/>
            <p:nvPr/>
          </p:nvSpPr>
          <p:spPr>
            <a:xfrm>
              <a:off x="457199" y="2341418"/>
              <a:ext cx="1838143" cy="72043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244270"/>
                  </a:solidFill>
                </a:rPr>
                <a:t>Genetics:</a:t>
              </a:r>
              <a:br>
                <a:rPr lang="en-US" sz="2400" b="1" dirty="0">
                  <a:solidFill>
                    <a:srgbClr val="244270"/>
                  </a:solidFill>
                </a:rPr>
              </a:br>
              <a:r>
                <a:rPr lang="en-US" sz="2400" b="1" dirty="0">
                  <a:solidFill>
                    <a:srgbClr val="244270"/>
                  </a:solidFill>
                </a:rPr>
                <a:t>12 %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95343" y="2341413"/>
              <a:ext cx="6086656" cy="72043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244270"/>
                  </a:solidFill>
                </a:rPr>
                <a:t>Environment:</a:t>
              </a:r>
              <a:br>
                <a:rPr lang="en-US" sz="2400" b="1" dirty="0">
                  <a:solidFill>
                    <a:srgbClr val="244270"/>
                  </a:solidFill>
                </a:rPr>
              </a:br>
              <a:r>
                <a:rPr lang="en-US" sz="2400" b="1" dirty="0">
                  <a:solidFill>
                    <a:srgbClr val="244270"/>
                  </a:solidFill>
                </a:rPr>
                <a:t>88%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38199" y="3174678"/>
            <a:ext cx="5838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Somatic cell score (h</a:t>
            </a:r>
            <a:r>
              <a:rPr lang="en-US" sz="3200" b="1" baseline="30000" dirty="0"/>
              <a:t>2</a:t>
            </a:r>
            <a:r>
              <a:rPr lang="en-US" sz="3200" b="1" dirty="0"/>
              <a:t> = 12%)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38200" y="5444823"/>
            <a:ext cx="10515600" cy="720442"/>
            <a:chOff x="457200" y="2341413"/>
            <a:chExt cx="7924798" cy="720442"/>
          </a:xfrm>
        </p:grpSpPr>
        <p:sp>
          <p:nvSpPr>
            <p:cNvPr id="19" name="Rectangle 18"/>
            <p:cNvSpPr/>
            <p:nvPr/>
          </p:nvSpPr>
          <p:spPr>
            <a:xfrm>
              <a:off x="457200" y="2341418"/>
              <a:ext cx="2729345" cy="72043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244270"/>
                  </a:solidFill>
                </a:rPr>
                <a:t>Genetics:</a:t>
              </a:r>
              <a:br>
                <a:rPr lang="en-US" sz="2400" b="1" dirty="0">
                  <a:solidFill>
                    <a:srgbClr val="244270"/>
                  </a:solidFill>
                </a:rPr>
              </a:br>
              <a:r>
                <a:rPr lang="en-US" sz="2400" b="1" dirty="0">
                  <a:solidFill>
                    <a:srgbClr val="244270"/>
                  </a:solidFill>
                </a:rPr>
                <a:t>Variance </a:t>
              </a:r>
              <a:r>
                <a:rPr lang="en-US" sz="2400" b="1">
                  <a:solidFill>
                    <a:srgbClr val="244270"/>
                  </a:solidFill>
                </a:rPr>
                <a:t>is constant</a:t>
              </a:r>
              <a:endParaRPr lang="en-US" sz="2400" b="1" dirty="0">
                <a:solidFill>
                  <a:srgbClr val="24427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186534" y="2341413"/>
              <a:ext cx="5195464" cy="72043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244270"/>
                  </a:solidFill>
                </a:rPr>
                <a:t>Environment:</a:t>
              </a:r>
              <a:br>
                <a:rPr lang="en-US" sz="2400" b="1" dirty="0">
                  <a:solidFill>
                    <a:srgbClr val="244270"/>
                  </a:solidFill>
                </a:rPr>
              </a:br>
              <a:r>
                <a:rPr lang="en-US" sz="2400" b="1" dirty="0">
                  <a:solidFill>
                    <a:srgbClr val="244270"/>
                  </a:solidFill>
                </a:rPr>
                <a:t>Farmers can change this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38199" y="4790765"/>
            <a:ext cx="4021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Who controls what?</a:t>
            </a:r>
          </a:p>
        </p:txBody>
      </p:sp>
    </p:spTree>
    <p:extLst>
      <p:ext uri="{BB962C8B-B14F-4D97-AF65-F5344CB8AC3E}">
        <p14:creationId xmlns:p14="http://schemas.microsoft.com/office/powerpoint/2010/main" val="40947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87420"/>
            <a:ext cx="5028526" cy="4351338"/>
          </a:xfrm>
        </p:spPr>
        <p:txBody>
          <a:bodyPr/>
          <a:lstStyle/>
          <a:p>
            <a:pPr marL="284149" indent="-28414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Why do we want to measure feed intake?</a:t>
            </a:r>
          </a:p>
          <a:p>
            <a:pPr marL="284149" indent="-28414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How do we measure feed intake?</a:t>
            </a:r>
          </a:p>
          <a:p>
            <a:pPr marL="284149" indent="-28414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Is feed efficiency under genetic control?</a:t>
            </a:r>
          </a:p>
          <a:p>
            <a:pPr marL="284149" indent="-28414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How is our industry making use of this information?</a:t>
            </a:r>
          </a:p>
          <a:p>
            <a:pPr marL="284149" indent="-28414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What improvements might we see in the future?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29580-E50A-2B40-B37F-F26DCCF54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035" y="1690688"/>
            <a:ext cx="5935257" cy="400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records provide the most information?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1386776"/>
              </p:ext>
            </p:extLst>
          </p:nvPr>
        </p:nvGraphicFramePr>
        <p:xfrm>
          <a:off x="487679" y="1371600"/>
          <a:ext cx="11216639" cy="4145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70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33CC"/>
                          </a:solidFill>
                        </a:rPr>
                        <a:t>Animal group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RFI Reliability (%)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Traditional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Genomic</a:t>
                      </a:r>
                      <a:r>
                        <a:rPr lang="en-US" sz="2800" b="1" baseline="30000" dirty="0"/>
                        <a:t>1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3,965 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</a:rPr>
                        <a:t>cows</a:t>
                      </a:r>
                      <a:r>
                        <a:rPr lang="en-US" sz="2800" dirty="0"/>
                        <a:t> with RFI phenotypes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Top 10 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</a:rPr>
                        <a:t>sires</a:t>
                      </a:r>
                      <a:r>
                        <a:rPr lang="en-US" sz="2800" dirty="0"/>
                        <a:t> with most RFI daughters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Top 100 Net Merit 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</a:rPr>
                        <a:t>progeny tested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Top 100 Net Merit 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</a:rPr>
                        <a:t>young bulls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1.5 million 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</a:rPr>
                        <a:t>genotyped</a:t>
                      </a:r>
                      <a:r>
                        <a:rPr lang="en-US" sz="2800" dirty="0"/>
                        <a:t> Holsteins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60 million </a:t>
                      </a:r>
                      <a:r>
                        <a:rPr lang="en-US" sz="2800" b="1" dirty="0">
                          <a:solidFill>
                            <a:srgbClr val="0033CC"/>
                          </a:solidFill>
                        </a:rPr>
                        <a:t>non-genotyped </a:t>
                      </a:r>
                      <a:r>
                        <a:rPr lang="en-US" sz="2800" dirty="0"/>
                        <a:t>Holsteins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70698" y="5624623"/>
            <a:ext cx="5361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</a:t>
            </a:r>
            <a:r>
              <a:rPr lang="en-US" sz="2400" dirty="0"/>
              <a:t>Computed with discount factor of 0.3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329"/>
            <a:ext cx="5667796" cy="1842492"/>
          </a:xfrm>
        </p:spPr>
        <p:txBody>
          <a:bodyPr>
            <a:normAutofit fontScale="90000"/>
          </a:bodyPr>
          <a:lstStyle/>
          <a:p>
            <a:r>
              <a:rPr lang="en-US" dirty="0"/>
              <a:t>How is our industry making use of this information?</a:t>
            </a:r>
          </a:p>
        </p:txBody>
      </p:sp>
    </p:spTree>
    <p:extLst>
      <p:ext uri="{BB962C8B-B14F-4D97-AF65-F5344CB8AC3E}">
        <p14:creationId xmlns:p14="http://schemas.microsoft.com/office/powerpoint/2010/main" val="2925539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396AE-B2F7-CA28-2FE0-FEB6AC718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national evaluations for feed saved</a:t>
            </a:r>
          </a:p>
        </p:txBody>
      </p: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C5C6ED-0F8F-F868-9479-CDB0F96BDD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25625"/>
            <a:ext cx="3993776" cy="4251927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D7CAEB-4731-667F-4CF9-1320BFCA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33113" cy="4351338"/>
          </a:xfrm>
        </p:spPr>
        <p:txBody>
          <a:bodyPr/>
          <a:lstStyle/>
          <a:p>
            <a:r>
              <a:rPr lang="en-US" dirty="0"/>
              <a:t>Currently based on </a:t>
            </a:r>
            <a:r>
              <a:rPr lang="en-US" b="1" dirty="0">
                <a:solidFill>
                  <a:srgbClr val="0070C0"/>
                </a:solidFill>
              </a:rPr>
              <a:t>8,180</a:t>
            </a:r>
            <a:r>
              <a:rPr lang="en-US" dirty="0"/>
              <a:t> RFI phenotypes</a:t>
            </a:r>
          </a:p>
          <a:p>
            <a:r>
              <a:rPr lang="en-US" dirty="0"/>
              <a:t>Heritability</a:t>
            </a:r>
          </a:p>
          <a:p>
            <a:pPr lvl="1"/>
            <a:r>
              <a:rPr lang="en-US" dirty="0"/>
              <a:t>Body Weight Composite = 40%</a:t>
            </a:r>
          </a:p>
          <a:p>
            <a:pPr lvl="1"/>
            <a:r>
              <a:rPr lang="en-US" dirty="0"/>
              <a:t>Residual Feed Intake = 19%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F5A94-27A4-D695-E514-4857AB8A3E55}"/>
              </a:ext>
            </a:extLst>
          </p:cNvPr>
          <p:cNvSpPr txBox="1"/>
          <p:nvPr/>
        </p:nvSpPr>
        <p:spPr>
          <a:xfrm>
            <a:off x="838200" y="6176963"/>
            <a:ext cx="28985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Source:</a:t>
            </a:r>
            <a:r>
              <a:rPr lang="en-US" sz="1000" dirty="0"/>
              <a:t> Council on Dairy Cattle Breeding (2020).</a:t>
            </a:r>
          </a:p>
        </p:txBody>
      </p:sp>
    </p:spTree>
    <p:extLst>
      <p:ext uri="{BB962C8B-B14F-4D97-AF65-F5344CB8AC3E}">
        <p14:creationId xmlns:p14="http://schemas.microsoft.com/office/powerpoint/2010/main" val="581147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AA0C-38F3-5322-47BC-0E1814C6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365125"/>
            <a:ext cx="10966053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Feed Saved statistics – genotyped animals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9596C-EB5D-56EE-3F66-DC0A7A613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776" y="3072967"/>
            <a:ext cx="5383410" cy="63976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Proven bulls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03807-6484-4AD4-618F-3BC61DE9E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172" y="3709554"/>
            <a:ext cx="5383410" cy="241660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Mean FSAV PTA = 34.3 lb. per lactation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Range FSAV PTA from -791 lb. to 774 lb. per lactation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Mean FSAV REL = 62%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Range FSAV REL from 39 to 96%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6A433-04F5-A0A2-D287-D2A52133E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04" y="3109119"/>
            <a:ext cx="5385525" cy="63976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Young bulls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B69DC-6F5F-95AE-92A8-27574D9A6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04" y="3709554"/>
            <a:ext cx="5385525" cy="241660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Mean FSAV PTA = 15.3 lb. per lactation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Range FSAV PTA from -809 lb. to 1,046 lb. per lactation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Mean FSAV REL = 46.2%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Range FSAV REL from 16 to 65%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2FF63-3DE5-D291-B931-A8D3A0DC83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464088" y="12488863"/>
            <a:ext cx="5686425" cy="730250"/>
          </a:xfrm>
          <a:prstGeom prst="rect">
            <a:avLst/>
          </a:prstGeom>
        </p:spPr>
        <p:txBody>
          <a:bodyPr vert="horz" wrap="square" lIns="217618" tIns="108809" rIns="217618" bIns="108809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1087438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Quattrocento Sans" panose="020B0502050000020003" pitchFamily="34" charset="0"/>
                <a:ea typeface="ＭＳ Ｐゴシック" panose="020B0600070205080204" pitchFamily="34" charset="-128"/>
                <a:cs typeface="+mn-cs"/>
              </a:defRPr>
            </a:lvl1pPr>
            <a:lvl2pPr marL="1087438" indent="-630238" algn="l" defTabSz="1087438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2174875" indent="-1260475" algn="l" defTabSz="1087438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3263900" indent="-1892300" algn="l" defTabSz="1087438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4351338" indent="-2522538" algn="l" defTabSz="1087438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BBA1967B-FADE-D541-AD70-F7CAF47FE221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FAE284-2B4F-E482-9011-D085B8DD1409}"/>
              </a:ext>
            </a:extLst>
          </p:cNvPr>
          <p:cNvSpPr txBox="1">
            <a:spLocks/>
          </p:cNvSpPr>
          <p:nvPr/>
        </p:nvSpPr>
        <p:spPr bwMode="auto">
          <a:xfrm>
            <a:off x="612775" y="1430050"/>
            <a:ext cx="538341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09" tIns="54405" rIns="108809" bIns="54405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5000" b="1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1pPr>
            <a:lvl2pPr marL="1088090" indent="0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2pPr>
            <a:lvl3pPr marL="2176181" indent="0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4300" b="1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3pPr>
            <a:lvl4pPr marL="3264271" indent="0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3800" b="1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4pPr>
            <a:lvl5pPr marL="4352361" indent="0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3800" b="1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5pPr>
            <a:lvl6pPr marL="5440451" indent="0" algn="l" defTabSz="1088090" rtl="0" eaLnBrk="1" latinLnBrk="0" hangingPunct="1">
              <a:spcBef>
                <a:spcPct val="20000"/>
              </a:spcBef>
              <a:buFont typeface="Arial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8542" indent="0" algn="l" defTabSz="1088090" rtl="0" eaLnBrk="1" latinLnBrk="0" hangingPunct="1">
              <a:spcBef>
                <a:spcPct val="20000"/>
              </a:spcBef>
              <a:buFont typeface="Arial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6632" indent="0" algn="l" defTabSz="1088090" rtl="0" eaLnBrk="1" latinLnBrk="0" hangingPunct="1">
              <a:spcBef>
                <a:spcPct val="20000"/>
              </a:spcBef>
              <a:buFont typeface="Arial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4722" indent="0" algn="l" defTabSz="1088090" rtl="0" eaLnBrk="1" latinLnBrk="0" hangingPunct="1">
              <a:spcBef>
                <a:spcPct val="20000"/>
              </a:spcBef>
              <a:buFont typeface="Arial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25D46FE-D483-A838-A2F2-3EF2A1C74AD1}"/>
              </a:ext>
            </a:extLst>
          </p:cNvPr>
          <p:cNvSpPr txBox="1">
            <a:spLocks/>
          </p:cNvSpPr>
          <p:nvPr/>
        </p:nvSpPr>
        <p:spPr bwMode="auto">
          <a:xfrm>
            <a:off x="612775" y="1940142"/>
            <a:ext cx="10935494" cy="113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09" tIns="54405" rIns="108809" bIns="54405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815975" indent="-815975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1pPr>
            <a:lvl2pPr marL="1766888" indent="-679450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2pPr>
            <a:lvl3pPr marL="2719388" indent="-542925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3pPr>
            <a:lvl4pPr marL="3806825" indent="-542925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4pPr>
            <a:lvl5pPr marL="4895850" indent="-542925" algn="l" defTabSz="1087438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Quattrocento Sans"/>
                <a:ea typeface="ＭＳ Ｐゴシック" panose="020B0600070205080204" pitchFamily="34" charset="-128"/>
                <a:cs typeface="+mn-cs"/>
              </a:defRPr>
            </a:lvl5pPr>
            <a:lvl6pPr marL="5984497" indent="-544045" algn="l" defTabSz="1088090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2587" indent="-544045" algn="l" defTabSz="1088090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0677" indent="-544045" algn="l" defTabSz="1088090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8767" indent="-544045" algn="l" defTabSz="1088090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Mean RFI PTA = -11.1 lb. per lactation (range -531 to 541 lb. per lactation)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Mean FSAV PTA = 39.2 lb. per lactation (range -839 to 1,046 lb. per lactation)</a:t>
            </a:r>
          </a:p>
        </p:txBody>
      </p:sp>
    </p:spTree>
    <p:extLst>
      <p:ext uri="{BB962C8B-B14F-4D97-AF65-F5344CB8AC3E}">
        <p14:creationId xmlns:p14="http://schemas.microsoft.com/office/powerpoint/2010/main" val="58013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EB5AF-1283-8026-5AAF-C4B41530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part of the US national selection 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7F819-60B9-BA1A-EFA2-6F15BD9766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Lifetime Net Merit, Feed Saved combines information about feed intake and body weight (15.1% of emphasis)</a:t>
            </a:r>
          </a:p>
          <a:p>
            <a:r>
              <a:rPr lang="en-US" b="1" dirty="0"/>
              <a:t>PTA FSAV</a:t>
            </a:r>
            <a:r>
              <a:rPr lang="en-US" dirty="0"/>
              <a:t> = -1(PTA RFI) - 151.8(PTA BWC)</a:t>
            </a:r>
          </a:p>
          <a:p>
            <a:r>
              <a:rPr lang="en-US" b="1" dirty="0"/>
              <a:t>REL FSAV</a:t>
            </a:r>
            <a:r>
              <a:rPr lang="en-US" dirty="0"/>
              <a:t> = 0.633(REL RFI) + 0.367(REL BWC)</a:t>
            </a:r>
          </a:p>
        </p:txBody>
      </p:sp>
      <p:pic>
        <p:nvPicPr>
          <p:cNvPr id="6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4E87BB55-C5AF-5821-8D45-22C28E1BB1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2" y="1825625"/>
            <a:ext cx="5567082" cy="3585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5E02DB-E143-CF9A-083F-569F4AD60172}"/>
              </a:ext>
            </a:extLst>
          </p:cNvPr>
          <p:cNvSpPr txBox="1"/>
          <p:nvPr/>
        </p:nvSpPr>
        <p:spPr>
          <a:xfrm>
            <a:off x="6172202" y="5411508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Source:</a:t>
            </a:r>
            <a:r>
              <a:rPr lang="en-US" sz="1000" dirty="0"/>
              <a:t> USDA-AGIL.</a:t>
            </a:r>
          </a:p>
        </p:txBody>
      </p:sp>
    </p:spTree>
    <p:extLst>
      <p:ext uri="{BB962C8B-B14F-4D97-AF65-F5344CB8AC3E}">
        <p14:creationId xmlns:p14="http://schemas.microsoft.com/office/powerpoint/2010/main" val="2066437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9013-4FB4-E039-164E-0C501AE1C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6" y="115888"/>
            <a:ext cx="10966450" cy="1335882"/>
          </a:xfrm>
        </p:spPr>
        <p:txBody>
          <a:bodyPr wrap="square" anchor="b">
            <a:normAutofit/>
          </a:bodyPr>
          <a:lstStyle/>
          <a:p>
            <a:r>
              <a:rPr lang="en-US"/>
              <a:t>International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9C76-6F02-4F9D-591F-20321E42A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172" y="1600201"/>
            <a:ext cx="5381295" cy="4525963"/>
          </a:xfrm>
        </p:spPr>
        <p:txBody>
          <a:bodyPr wrap="square" anchor="t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100" dirty="0"/>
              <a:t>Need for increasing the reference population of animals with phenotypes &amp; genotypes</a:t>
            </a:r>
          </a:p>
          <a:p>
            <a:pPr lvl="1">
              <a:lnSpc>
                <a:spcPct val="140000"/>
              </a:lnSpc>
            </a:pPr>
            <a:r>
              <a:rPr lang="en-US" sz="1700" dirty="0"/>
              <a:t>Resilient Dairy Genome Project</a:t>
            </a:r>
          </a:p>
          <a:p>
            <a:pPr>
              <a:lnSpc>
                <a:spcPct val="140000"/>
              </a:lnSpc>
            </a:pPr>
            <a:r>
              <a:rPr lang="en-US" sz="2100" dirty="0"/>
              <a:t>CDCB Feed Saved evaluations include </a:t>
            </a:r>
            <a:r>
              <a:rPr lang="en-US" sz="2100" b="1" dirty="0">
                <a:solidFill>
                  <a:srgbClr val="0070C0"/>
                </a:solidFill>
              </a:rPr>
              <a:t>1,021</a:t>
            </a:r>
            <a:r>
              <a:rPr lang="en-US" sz="2100" dirty="0"/>
              <a:t> additional RFI phenotypes from Canadian herds</a:t>
            </a:r>
          </a:p>
          <a:p>
            <a:pPr>
              <a:lnSpc>
                <a:spcPct val="140000"/>
              </a:lnSpc>
            </a:pPr>
            <a:r>
              <a:rPr lang="en-US" sz="2100" dirty="0"/>
              <a:t>Additional European data available and may be included in future evaluations</a:t>
            </a:r>
          </a:p>
        </p:txBody>
      </p:sp>
      <p:pic>
        <p:nvPicPr>
          <p:cNvPr id="8" name="Picture 7" descr="An abstract map of the globe">
            <a:extLst>
              <a:ext uri="{FF2B5EF4-FFF2-40B4-BE49-F238E27FC236}">
                <a16:creationId xmlns:a16="http://schemas.microsoft.com/office/drawing/2014/main" id="{0482F081-0F77-8F8D-0436-C0F3BFB5AC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534" y="2181528"/>
            <a:ext cx="5381295" cy="336330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45964-056A-DEA3-2F5D-53A0704A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464088" y="12488863"/>
            <a:ext cx="5686425" cy="730250"/>
          </a:xfrm>
          <a:prstGeom prst="rect">
            <a:avLst/>
          </a:prstGeom>
        </p:spPr>
        <p:txBody>
          <a:bodyPr vert="horz" wrap="square" lIns="217618" tIns="108809" rIns="217618" bIns="10880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r" defTabSz="1087438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Quattrocento Sans" panose="020B0502050000020003" pitchFamily="34" charset="0"/>
                <a:ea typeface="ＭＳ Ｐゴシック" panose="020B0600070205080204" pitchFamily="34" charset="-128"/>
                <a:cs typeface="+mn-cs"/>
              </a:defRPr>
            </a:lvl1pPr>
            <a:lvl2pPr marL="1087438" indent="-630238" algn="l" defTabSz="1087438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2174875" indent="-1260475" algn="l" defTabSz="1087438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3263900" indent="-1892300" algn="l" defTabSz="1087438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4351338" indent="-2522538" algn="l" defTabSz="1087438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43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fld id="{394AA562-9F5D-7247-97F7-ABF2740B2B2D}" type="slidenum">
              <a:rPr lang="en-US" altLang="en-US" smtClean="0"/>
              <a:pPr>
                <a:spcAft>
                  <a:spcPts val="300"/>
                </a:spcAft>
              </a:pPr>
              <a:t>25</a:t>
            </a:fld>
            <a:endParaRPr lang="en-US" altLang="en-US"/>
          </a:p>
        </p:txBody>
      </p:sp>
      <p:pic>
        <p:nvPicPr>
          <p:cNvPr id="37890" name="Picture 2" descr="The Resilient Dairy Genome Project">
            <a:extLst>
              <a:ext uri="{FF2B5EF4-FFF2-40B4-BE49-F238E27FC236}">
                <a16:creationId xmlns:a16="http://schemas.microsoft.com/office/drawing/2014/main" id="{90BEF4F6-09F0-42D2-8A81-EF8B28AE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6078" y="393701"/>
            <a:ext cx="168275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40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FD40-C010-FB79-9F09-C69584C1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variations on this 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565A1-BEB1-13EB-77EF-3DDC36DAF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evaluations</a:t>
            </a:r>
          </a:p>
          <a:p>
            <a:pPr lvl="1"/>
            <a:r>
              <a:rPr lang="en-US" dirty="0"/>
              <a:t>Australia (</a:t>
            </a:r>
            <a:r>
              <a:rPr lang="en-US" dirty="0" err="1"/>
              <a:t>DataGene</a:t>
            </a:r>
            <a:r>
              <a:rPr lang="en-US" dirty="0"/>
              <a:t>) – Feed Saved</a:t>
            </a:r>
          </a:p>
          <a:p>
            <a:pPr lvl="1"/>
            <a:r>
              <a:rPr lang="en-US" dirty="0"/>
              <a:t>Canada (</a:t>
            </a:r>
            <a:r>
              <a:rPr lang="en-US" dirty="0" err="1"/>
              <a:t>Lactanet</a:t>
            </a:r>
            <a:r>
              <a:rPr lang="en-US" dirty="0"/>
              <a:t>) – Feed Efficiency</a:t>
            </a:r>
          </a:p>
          <a:p>
            <a:pPr lvl="1"/>
            <a:r>
              <a:rPr lang="en-US" dirty="0"/>
              <a:t>UK (AHDB) – Feed Advantage</a:t>
            </a:r>
          </a:p>
          <a:p>
            <a:pPr lvl="1"/>
            <a:r>
              <a:rPr lang="en-US" dirty="0"/>
              <a:t>USA (CDCB) – Feed Saved</a:t>
            </a:r>
          </a:p>
          <a:p>
            <a:r>
              <a:rPr lang="en-US" dirty="0"/>
              <a:t>Breed evaluations</a:t>
            </a:r>
          </a:p>
          <a:p>
            <a:pPr lvl="1"/>
            <a:r>
              <a:rPr lang="en-US" dirty="0"/>
              <a:t>Holstein USA – Total Performance Index</a:t>
            </a:r>
          </a:p>
          <a:p>
            <a:r>
              <a:rPr lang="en-US" dirty="0"/>
              <a:t>Proprietary evaluations</a:t>
            </a:r>
          </a:p>
          <a:p>
            <a:pPr lvl="1"/>
            <a:r>
              <a:rPr lang="en-US" dirty="0"/>
              <a:t>CRV – Feed Conversion Ratio</a:t>
            </a:r>
          </a:p>
          <a:p>
            <a:pPr lvl="1"/>
            <a:r>
              <a:rPr lang="en-US" dirty="0"/>
              <a:t>ST Genetics – </a:t>
            </a:r>
            <a:r>
              <a:rPr lang="en-US" dirty="0" err="1"/>
              <a:t>Ecofeeed</a:t>
            </a:r>
            <a:endParaRPr lang="en-US" dirty="0"/>
          </a:p>
          <a:p>
            <a:pPr lvl="1"/>
            <a:r>
              <a:rPr lang="en-US" dirty="0" err="1"/>
              <a:t>VikingGenetics</a:t>
            </a:r>
            <a:r>
              <a:rPr lang="en-US" dirty="0"/>
              <a:t> – Saved Feed Index</a:t>
            </a:r>
          </a:p>
        </p:txBody>
      </p:sp>
      <p:pic>
        <p:nvPicPr>
          <p:cNvPr id="4100" name="Picture 4" descr="3d man with under construction sign Stock Illustration | Adobe Stock">
            <a:extLst>
              <a:ext uri="{FF2B5EF4-FFF2-40B4-BE49-F238E27FC236}">
                <a16:creationId xmlns:a16="http://schemas.microsoft.com/office/drawing/2014/main" id="{BE6DC684-F48E-F83A-FB8F-76FC9648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3800" y="1825625"/>
            <a:ext cx="2108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48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73B4-9725-4B33-AD87-26EC220C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76173" cy="1325563"/>
          </a:xfrm>
        </p:spPr>
        <p:txBody>
          <a:bodyPr>
            <a:normAutofit/>
          </a:bodyPr>
          <a:lstStyle/>
          <a:p>
            <a:r>
              <a:rPr lang="en-US" dirty="0"/>
              <a:t>What do 50 y of genetic progress look like?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697048-3709-4AB3-9736-E1AE1755A6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170247"/>
              </p:ext>
            </p:extLst>
          </p:nvPr>
        </p:nvGraphicFramePr>
        <p:xfrm>
          <a:off x="838200" y="1447673"/>
          <a:ext cx="10515598" cy="52120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552299">
                  <a:extLst>
                    <a:ext uri="{9D8B030D-6E8A-4147-A177-3AD203B41FA5}">
                      <a16:colId xmlns:a16="http://schemas.microsoft.com/office/drawing/2014/main" val="963468235"/>
                    </a:ext>
                  </a:extLst>
                </a:gridCol>
                <a:gridCol w="2142209">
                  <a:extLst>
                    <a:ext uri="{9D8B030D-6E8A-4147-A177-3AD203B41FA5}">
                      <a16:colId xmlns:a16="http://schemas.microsoft.com/office/drawing/2014/main" val="2400673874"/>
                    </a:ext>
                  </a:extLst>
                </a:gridCol>
                <a:gridCol w="1516119">
                  <a:extLst>
                    <a:ext uri="{9D8B030D-6E8A-4147-A177-3AD203B41FA5}">
                      <a16:colId xmlns:a16="http://schemas.microsoft.com/office/drawing/2014/main" val="2878285255"/>
                    </a:ext>
                  </a:extLst>
                </a:gridCol>
                <a:gridCol w="1628460">
                  <a:extLst>
                    <a:ext uri="{9D8B030D-6E8A-4147-A177-3AD203B41FA5}">
                      <a16:colId xmlns:a16="http://schemas.microsoft.com/office/drawing/2014/main" val="573120797"/>
                    </a:ext>
                  </a:extLst>
                </a:gridCol>
                <a:gridCol w="1676511">
                  <a:extLst>
                    <a:ext uri="{9D8B030D-6E8A-4147-A177-3AD203B41FA5}">
                      <a16:colId xmlns:a16="http://schemas.microsoft.com/office/drawing/2014/main" val="371257051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Trait</a:t>
                      </a:r>
                    </a:p>
                  </a:txBody>
                  <a:tcPr marL="137160" marR="137160" marT="64008" marB="73152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50-year progress</a:t>
                      </a:r>
                    </a:p>
                  </a:txBody>
                  <a:tcPr marL="137160" marR="137160" marT="64008" marB="73152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 average</a:t>
                      </a:r>
                    </a:p>
                  </a:txBody>
                  <a:tcPr marL="137160" marR="137160" marT="64008" marB="73152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2067 average</a:t>
                      </a:r>
                    </a:p>
                  </a:txBody>
                  <a:tcPr marL="137160" marR="137160" marT="64008" marB="73152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of Production</a:t>
                      </a:r>
                    </a:p>
                  </a:txBody>
                  <a:tcPr marL="137160" marR="137160" marT="64008" marB="73152"/>
                </a:tc>
                <a:extLst>
                  <a:ext uri="{0D108BD9-81ED-4DB2-BD59-A6C34878D82A}">
                    <a16:rowId xmlns:a16="http://schemas.microsoft.com/office/drawing/2014/main" val="2408021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Milk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+9,329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27,055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36,384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50/cwt?</a:t>
                      </a: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16386218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Fat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+531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1,008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1,539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6604227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Protein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+342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825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1,167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1734888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Productive life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(months)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91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3062383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Body size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–230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1,500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1,230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15665207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Udder composite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+2.65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2.65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6664498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Daughter pregnancy rate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(%)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55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42069577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Cow conception rate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(%)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+42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77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1686735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Heifer conception rate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(%)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57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78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9526401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Residual feed intake 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-11,150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16143407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Methane intensity (%)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-24</a:t>
                      </a:r>
                      <a:r>
                        <a:rPr lang="en-US" b="1" dirty="0"/>
                        <a:t>-24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349449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578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5" y="1694292"/>
            <a:ext cx="5923638" cy="2926260"/>
          </a:xfrm>
        </p:spPr>
        <p:txBody>
          <a:bodyPr>
            <a:normAutofit/>
          </a:bodyPr>
          <a:lstStyle/>
          <a:p>
            <a:r>
              <a:rPr lang="en-US" dirty="0"/>
              <a:t>What’s likely to change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4211973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58C7EA-743D-00EF-EB3F-C784CE44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costs are high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65B2E7-057D-8412-B565-05EF2F6168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Bin-based systems are the gold-standard for measuring individual feed intake</a:t>
            </a:r>
          </a:p>
          <a:p>
            <a:r>
              <a:rPr lang="en-US" dirty="0"/>
              <a:t>Equipment costs are fairly high, and only two cows can share a bin</a:t>
            </a:r>
          </a:p>
          <a:p>
            <a:r>
              <a:rPr lang="en-US" dirty="0"/>
              <a:t>Several vendors provide these types of systems (C-Lock, </a:t>
            </a:r>
            <a:r>
              <a:rPr lang="en-US" dirty="0" err="1"/>
              <a:t>BioControl</a:t>
            </a:r>
            <a:r>
              <a:rPr lang="en-US" dirty="0"/>
              <a:t>, </a:t>
            </a:r>
            <a:r>
              <a:rPr lang="en-US" dirty="0" err="1"/>
              <a:t>Hokofarm</a:t>
            </a:r>
            <a:r>
              <a:rPr lang="en-US" dirty="0"/>
              <a:t>, </a:t>
            </a:r>
            <a:r>
              <a:rPr lang="en-US" dirty="0" err="1"/>
              <a:t>Intergado</a:t>
            </a:r>
            <a:r>
              <a:rPr lang="en-US" dirty="0"/>
              <a:t>, </a:t>
            </a:r>
            <a:r>
              <a:rPr lang="en-US" dirty="0" err="1"/>
              <a:t>Vytelle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FFE5F-0154-2110-BB8D-C6FC381B83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2" y="1776318"/>
            <a:ext cx="5842923" cy="40283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C6D731-6214-DA04-6F8A-C647DFCD363B}"/>
              </a:ext>
            </a:extLst>
          </p:cNvPr>
          <p:cNvSpPr txBox="1"/>
          <p:nvPr/>
        </p:nvSpPr>
        <p:spPr>
          <a:xfrm>
            <a:off x="6096000" y="5825529"/>
            <a:ext cx="2773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Source:</a:t>
            </a:r>
            <a:r>
              <a:rPr lang="en-US" sz="1000" dirty="0"/>
              <a:t> </a:t>
            </a:r>
            <a:r>
              <a:rPr lang="en-US" sz="1000" dirty="0" err="1"/>
              <a:t>Hokofarm</a:t>
            </a:r>
            <a:r>
              <a:rPr lang="en-US" sz="1000" dirty="0"/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317410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98329"/>
            <a:ext cx="5789177" cy="2445096"/>
          </a:xfrm>
        </p:spPr>
        <p:txBody>
          <a:bodyPr>
            <a:normAutofit/>
          </a:bodyPr>
          <a:lstStyle/>
          <a:p>
            <a:r>
              <a:rPr lang="en-US" dirty="0"/>
              <a:t>Why do we want to measure feed intake?</a:t>
            </a:r>
          </a:p>
        </p:txBody>
      </p:sp>
    </p:spTree>
    <p:extLst>
      <p:ext uri="{BB962C8B-B14F-4D97-AF65-F5344CB8AC3E}">
        <p14:creationId xmlns:p14="http://schemas.microsoft.com/office/powerpoint/2010/main" val="151286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7F343F-8A6C-BC22-2943-BCE2DCBD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lower-cost recording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24F313-6DD4-ABEE-1008-CA0DCA6060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Camera-based computer vision systems (e.g., </a:t>
            </a:r>
            <a:r>
              <a:rPr lang="en-US" dirty="0" err="1"/>
              <a:t>Borcherson</a:t>
            </a:r>
            <a:r>
              <a:rPr lang="en-US" dirty="0"/>
              <a:t> et al., 2018)</a:t>
            </a:r>
          </a:p>
          <a:p>
            <a:r>
              <a:rPr lang="en-US" dirty="0"/>
              <a:t>Mid-infrared milk spectral data (e.g., </a:t>
            </a:r>
            <a:r>
              <a:rPr lang="en-US" dirty="0" err="1"/>
              <a:t>Shadpour</a:t>
            </a:r>
            <a:r>
              <a:rPr lang="en-US" dirty="0"/>
              <a:t> et al., 2022)</a:t>
            </a:r>
          </a:p>
          <a:p>
            <a:r>
              <a:rPr lang="en-US" dirty="0"/>
              <a:t>On-cow sensors (e.g., Ding et al., 2022)</a:t>
            </a:r>
          </a:p>
          <a:p>
            <a:r>
              <a:rPr lang="en-US" dirty="0"/>
              <a:t>Correlated traits?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6D158B7-140F-2C83-9D9A-56348C35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7764" y="1825625"/>
            <a:ext cx="45799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6E309-242B-4ABE-F6FD-C658D2F0B9E6}"/>
              </a:ext>
            </a:extLst>
          </p:cNvPr>
          <p:cNvSpPr txBox="1"/>
          <p:nvPr/>
        </p:nvSpPr>
        <p:spPr>
          <a:xfrm>
            <a:off x="6437764" y="6176963"/>
            <a:ext cx="1539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Source: </a:t>
            </a:r>
            <a:r>
              <a:rPr lang="en-US" sz="1000" dirty="0"/>
              <a:t>Viking Genetics</a:t>
            </a:r>
          </a:p>
        </p:txBody>
      </p:sp>
    </p:spTree>
    <p:extLst>
      <p:ext uri="{BB962C8B-B14F-4D97-AF65-F5344CB8AC3E}">
        <p14:creationId xmlns:p14="http://schemas.microsoft.com/office/powerpoint/2010/main" val="310846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4A3B6-0630-C1C7-89D0-080B5B75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microbiome?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CD3CF-68BF-490E-9CBC-439C9B4815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Also has high cost of data collection (fistulation, intubation, etc.)</a:t>
            </a:r>
          </a:p>
          <a:p>
            <a:r>
              <a:rPr lang="en-US" dirty="0"/>
              <a:t>Representative samples can be obtained at scale by buccal swabbing (Young et al., 2020)</a:t>
            </a:r>
          </a:p>
          <a:p>
            <a:r>
              <a:rPr lang="en-US" dirty="0"/>
              <a:t>There are associations of microbiome profiles with feed efficiency (e.g., Zhang et al., 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81117-6391-F9AB-CBA4-42F54EC77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2" y="1690688"/>
            <a:ext cx="5490356" cy="4439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30BBDE-C06C-215C-DD41-05597C16A8A0}"/>
              </a:ext>
            </a:extLst>
          </p:cNvPr>
          <p:cNvSpPr txBox="1"/>
          <p:nvPr/>
        </p:nvSpPr>
        <p:spPr>
          <a:xfrm>
            <a:off x="6172202" y="5981874"/>
            <a:ext cx="1750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Source:</a:t>
            </a:r>
            <a:r>
              <a:rPr lang="en-US" sz="1000" dirty="0"/>
              <a:t> Young et al. (2022).</a:t>
            </a:r>
          </a:p>
        </p:txBody>
      </p:sp>
    </p:spTree>
    <p:extLst>
      <p:ext uri="{BB962C8B-B14F-4D97-AF65-F5344CB8AC3E}">
        <p14:creationId xmlns:p14="http://schemas.microsoft.com/office/powerpoint/2010/main" val="3417733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5A3E7E8-9B1E-464A-8187-61512F738724}"/>
              </a:ext>
            </a:extLst>
          </p:cNvPr>
          <p:cNvGrpSpPr/>
          <p:nvPr/>
        </p:nvGrpSpPr>
        <p:grpSpPr>
          <a:xfrm>
            <a:off x="2326570" y="244334"/>
            <a:ext cx="7538859" cy="6369332"/>
            <a:chOff x="275128" y="209710"/>
            <a:chExt cx="7538859" cy="6369332"/>
          </a:xfrm>
        </p:grpSpPr>
        <p:pic>
          <p:nvPicPr>
            <p:cNvPr id="7" name="Picture 2" descr="Comic">
              <a:extLst>
                <a:ext uri="{FF2B5EF4-FFF2-40B4-BE49-F238E27FC236}">
                  <a16:creationId xmlns:a16="http://schemas.microsoft.com/office/drawing/2014/main" id="{DAE2725B-20F6-8E4B-B26F-D5C363B52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28" y="209710"/>
              <a:ext cx="7538859" cy="6369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20B944-F8DF-E04E-9A82-DD91E8EB6320}"/>
                </a:ext>
              </a:extLst>
            </p:cNvPr>
            <p:cNvSpPr txBox="1"/>
            <p:nvPr/>
          </p:nvSpPr>
          <p:spPr>
            <a:xfrm>
              <a:off x="5351453" y="6238959"/>
              <a:ext cx="24625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Source:</a:t>
              </a:r>
              <a:r>
                <a:rPr lang="en-US" sz="1200" dirty="0"/>
                <a:t> https://</a:t>
              </a:r>
              <a:r>
                <a:rPr lang="en-US" sz="1200" dirty="0" err="1"/>
                <a:t>xkcd.com</a:t>
              </a:r>
              <a:r>
                <a:rPr lang="en-US" sz="1200" dirty="0"/>
                <a:t>/2582.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57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5" y="1694292"/>
            <a:ext cx="5923638" cy="2926260"/>
          </a:xfrm>
        </p:spPr>
        <p:txBody>
          <a:bodyPr>
            <a:normAutofit/>
          </a:bodyPr>
          <a:lstStyle/>
          <a:p>
            <a:r>
              <a:rPr lang="en-US" dirty="0"/>
              <a:t>Take-home message…</a:t>
            </a:r>
          </a:p>
        </p:txBody>
      </p:sp>
    </p:spTree>
    <p:extLst>
      <p:ext uri="{BB962C8B-B14F-4D97-AF65-F5344CB8AC3E}">
        <p14:creationId xmlns:p14="http://schemas.microsoft.com/office/powerpoint/2010/main" val="498820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F1647-8789-9258-23DB-00611CC6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improvement is the key!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38EE7-A749-7AD6-E591-C0FC702ACB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Genetic selection provides continuous, permanent improvement over time</a:t>
            </a:r>
          </a:p>
          <a:p>
            <a:r>
              <a:rPr lang="en-US" dirty="0"/>
              <a:t>The cost of data collection limits the reliability of the resulting PTA</a:t>
            </a:r>
          </a:p>
          <a:p>
            <a:r>
              <a:rPr lang="en-US" dirty="0"/>
              <a:t>Correlated traits that can be collected at low cost will improve the efficiency of selection programs</a:t>
            </a:r>
          </a:p>
        </p:txBody>
      </p:sp>
      <p:pic>
        <p:nvPicPr>
          <p:cNvPr id="7170" name="Picture 2" descr="Heavy Duty Feed Mixer Wagon | Trioliet | 70+ Years of Experience">
            <a:extLst>
              <a:ext uri="{FF2B5EF4-FFF2-40B4-BE49-F238E27FC236}">
                <a16:creationId xmlns:a16="http://schemas.microsoft.com/office/drawing/2014/main" id="{666DB4E8-179A-3BB5-F0A1-006277F0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2" y="1825625"/>
            <a:ext cx="58099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245BD8-49D8-942A-94E0-BD6308A10736}"/>
              </a:ext>
            </a:extLst>
          </p:cNvPr>
          <p:cNvSpPr txBox="1"/>
          <p:nvPr/>
        </p:nvSpPr>
        <p:spPr>
          <a:xfrm>
            <a:off x="6172202" y="6188789"/>
            <a:ext cx="1085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Source:</a:t>
            </a:r>
            <a:r>
              <a:rPr lang="en-US" sz="1000" dirty="0"/>
              <a:t> </a:t>
            </a:r>
            <a:r>
              <a:rPr lang="en-US" sz="1000" dirty="0" err="1"/>
              <a:t>Trioliet</a:t>
            </a:r>
            <a:r>
              <a:rPr lang="en-US" sz="1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050D6-BFD3-A19B-9410-D89BED8AC631}"/>
              </a:ext>
            </a:extLst>
          </p:cNvPr>
          <p:cNvSpPr txBox="1"/>
          <p:nvPr/>
        </p:nvSpPr>
        <p:spPr>
          <a:xfrm>
            <a:off x="6172202" y="5981874"/>
            <a:ext cx="1750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Source:</a:t>
            </a:r>
            <a:r>
              <a:rPr lang="en-US" sz="1000" dirty="0"/>
              <a:t> Young et al. (2022).</a:t>
            </a:r>
          </a:p>
        </p:txBody>
      </p:sp>
    </p:spTree>
    <p:extLst>
      <p:ext uri="{BB962C8B-B14F-4D97-AF65-F5344CB8AC3E}">
        <p14:creationId xmlns:p14="http://schemas.microsoft.com/office/powerpoint/2010/main" val="2812337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C9A1E8-0699-B34B-8256-D3F6677CF2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87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C11C7-2A8C-1642-8E77-FCA81C897F9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4822825" cy="4351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world around us is changing so we need to change, too</a:t>
            </a:r>
          </a:p>
          <a:p>
            <a:r>
              <a:rPr lang="en-US" dirty="0"/>
              <a:t>The cow of the future will need to do more with less</a:t>
            </a:r>
          </a:p>
          <a:p>
            <a:r>
              <a:rPr lang="en-US" dirty="0"/>
              <a:t>We have very powerful tools for creating those cows</a:t>
            </a:r>
          </a:p>
          <a:p>
            <a:r>
              <a:rPr lang="en-US" dirty="0"/>
              <a:t>Social license will become even more important</a:t>
            </a:r>
          </a:p>
          <a:p>
            <a:endParaRPr lang="en-US" dirty="0"/>
          </a:p>
        </p:txBody>
      </p:sp>
      <p:pic>
        <p:nvPicPr>
          <p:cNvPr id="6148" name="Picture 4" descr="WORLD&amp;amp;#39;S COLUMBIAN EXPOSITION | Salem House Press">
            <a:extLst>
              <a:ext uri="{FF2B5EF4-FFF2-40B4-BE49-F238E27FC236}">
                <a16:creationId xmlns:a16="http://schemas.microsoft.com/office/drawing/2014/main" id="{53F92AED-EAF4-D148-97FE-EB391D5FC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9783" y="1832640"/>
            <a:ext cx="6368357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.telegraph.co.uk/multimedia/archive/02961/monty_python_spani_2961214k.jpg">
            <a:extLst>
              <a:ext uri="{FF2B5EF4-FFF2-40B4-BE49-F238E27FC236}">
                <a16:creationId xmlns:a16="http://schemas.microsoft.com/office/drawing/2014/main" id="{27D28274-F7F6-4945-BD5D-F7277503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-218474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761D80-3321-0041-96E4-8378A81F5283}"/>
              </a:ext>
            </a:extLst>
          </p:cNvPr>
          <p:cNvSpPr txBox="1"/>
          <p:nvPr/>
        </p:nvSpPr>
        <p:spPr>
          <a:xfrm>
            <a:off x="-20" y="5291211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10017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9BF8-CAD5-646F-76C2-CE24FC9D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BBC7A1-5E6F-14F8-DF89-488954FA5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Berry, D.P. et al. </a:t>
            </a:r>
            <a:r>
              <a:rPr lang="en-US" sz="2000" dirty="0"/>
              <a:t>2014. International genetic evaluations for feed intake in dairy cattle through the collation of data from multiple sources. J. Dairy Sci. 97:3894-3905. </a:t>
            </a:r>
            <a:r>
              <a:rPr lang="en-US" sz="2000" dirty="0">
                <a:hlinkClick r:id="rId2"/>
              </a:rPr>
              <a:t>https://doi.org/10.3168/jds.2013-7548</a:t>
            </a:r>
            <a:r>
              <a:rPr lang="en-US" sz="2000" dirty="0"/>
              <a:t>.</a:t>
            </a:r>
            <a:endParaRPr lang="en-US" sz="2000" b="1" dirty="0"/>
          </a:p>
          <a:p>
            <a:r>
              <a:rPr lang="en-US" sz="2000" b="1" dirty="0" err="1"/>
              <a:t>Borchersen</a:t>
            </a:r>
            <a:r>
              <a:rPr lang="en-US" sz="2000" b="1" dirty="0"/>
              <a:t>, S. et al.</a:t>
            </a:r>
            <a:r>
              <a:rPr lang="en-US" sz="2000" dirty="0"/>
              <a:t> 2018. System for determining feed consumption of at least one animal. U.S. Patent No. 9,861,081. Washington, DC: U.S. Patent and Trademark Office.</a:t>
            </a:r>
          </a:p>
          <a:p>
            <a:r>
              <a:rPr lang="en-US" sz="2000" b="1" dirty="0"/>
              <a:t>Connor, E.E. et al.</a:t>
            </a:r>
            <a:r>
              <a:rPr lang="en-US" sz="2000" dirty="0"/>
              <a:t> 2019. Determining the optimal period length and stage of growth or lactation to estimate residual feed intake in dairy cows. J. Dairy Sci. 102:6131–6143. </a:t>
            </a:r>
            <a:r>
              <a:rPr lang="en-US" sz="2000" dirty="0">
                <a:hlinkClick r:id="rId3"/>
              </a:rPr>
              <a:t>https://doi.org/10.3168/jds.2018-15407</a:t>
            </a:r>
            <a:r>
              <a:rPr lang="en-US" sz="2000" dirty="0"/>
              <a:t>.</a:t>
            </a:r>
          </a:p>
          <a:p>
            <a:r>
              <a:rPr lang="en-US" sz="2000" b="1" dirty="0"/>
              <a:t>Council on Dairy Cattle Breeding.</a:t>
            </a:r>
            <a:r>
              <a:rPr lang="en-US" sz="2000" dirty="0"/>
              <a:t> 2020. Feed Saved (FSAV) Trait Reference Sheet. </a:t>
            </a:r>
            <a:r>
              <a:rPr lang="en-US" sz="2000" dirty="0">
                <a:hlinkClick r:id="rId4"/>
              </a:rPr>
              <a:t>https://www.uscdcb.com/wp-content/uploads/2020/11/CDCB-Reference-Sheet-Feed-Saved-12_2020.pdf</a:t>
            </a:r>
            <a:r>
              <a:rPr lang="en-US" sz="2000" dirty="0"/>
              <a:t>.</a:t>
            </a:r>
          </a:p>
          <a:p>
            <a:r>
              <a:rPr lang="en-US" sz="2000" b="1" dirty="0"/>
              <a:t>Ding, </a:t>
            </a:r>
            <a:r>
              <a:rPr lang="en-US" sz="2000" b="1" dirty="0" err="1"/>
              <a:t>Luyu</a:t>
            </a:r>
            <a:r>
              <a:rPr lang="en-US" sz="2000" b="1" dirty="0"/>
              <a:t> et al. </a:t>
            </a:r>
            <a:r>
              <a:rPr lang="en-US" sz="2000" dirty="0"/>
              <a:t>2022. Predicting the feed intake of cattle based on jaw movement using a triaxial accelerometer. MDPI Agriculture. 12:899. </a:t>
            </a:r>
            <a:r>
              <a:rPr lang="en-US" sz="2000" dirty="0">
                <a:hlinkClick r:id="rId5"/>
              </a:rPr>
              <a:t>https://doi.org/10.3390/agriculture12070899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156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9BF8-CAD5-646F-76C2-CE24FC9D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(cont’d)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BBC7A1-5E6F-14F8-DF89-488954FA5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err="1"/>
              <a:t>Shadpour</a:t>
            </a:r>
            <a:r>
              <a:rPr lang="en-US" sz="2000" b="1" dirty="0"/>
              <a:t>, Saeed et al. </a:t>
            </a:r>
            <a:r>
              <a:rPr lang="en-US" sz="2000" dirty="0"/>
              <a:t>2022. Predicting dry matter intake in Canadian Holstein dairy cattle using milk mid-infrared reflectance spectroscopy and other commonly available predictors via artificial neural networks. J. Dairy Sci. 105:8257–8271. </a:t>
            </a:r>
            <a:r>
              <a:rPr lang="en-US" sz="2000" dirty="0">
                <a:hlinkClick r:id="rId2"/>
              </a:rPr>
              <a:t>https://doi.org/10.3168/jds.2021-21297</a:t>
            </a:r>
            <a:r>
              <a:rPr lang="en-US" sz="2000" dirty="0"/>
              <a:t>.</a:t>
            </a:r>
            <a:endParaRPr lang="en-US" sz="2000" b="1" dirty="0"/>
          </a:p>
          <a:p>
            <a:r>
              <a:rPr lang="en-US" sz="2000" b="1" dirty="0"/>
              <a:t>United Stated Department of Agriculture.</a:t>
            </a:r>
            <a:r>
              <a:rPr lang="en-US" sz="2000" dirty="0"/>
              <a:t> 2022. Milk Cost of Production Estimates: Recent Milk Cost of Production Estimates-2016 Base (By State). </a:t>
            </a:r>
            <a:r>
              <a:rPr lang="en-US" sz="2000" dirty="0">
                <a:hlinkClick r:id="rId3"/>
              </a:rPr>
              <a:t>https://www.ers.usda.gov/webdocs/DataFiles/52180/MilkStates2016%20base.xlsx?v=3274.6</a:t>
            </a:r>
            <a:r>
              <a:rPr lang="en-US" sz="2000" dirty="0"/>
              <a:t>.</a:t>
            </a:r>
          </a:p>
          <a:p>
            <a:r>
              <a:rPr lang="en-US" sz="2000" b="1" dirty="0" err="1"/>
              <a:t>VandeHaar</a:t>
            </a:r>
            <a:r>
              <a:rPr lang="en-US" sz="2000" b="1" dirty="0"/>
              <a:t>, M.J. et al.</a:t>
            </a:r>
            <a:r>
              <a:rPr lang="en-US" sz="2000" dirty="0"/>
              <a:t> 2016. Harnessing the genetics of the modern dairy cow to continue improvements in feed efficiency. J. Dairy Sci. 99:4941-4954. </a:t>
            </a:r>
            <a:r>
              <a:rPr lang="en-US" sz="2000" dirty="0">
                <a:hlinkClick r:id="rId4"/>
              </a:rPr>
              <a:t>https://doi.org/10.3168/jds.2015-10352</a:t>
            </a:r>
            <a:r>
              <a:rPr lang="en-US" sz="2000" dirty="0"/>
              <a:t>.</a:t>
            </a:r>
          </a:p>
          <a:p>
            <a:r>
              <a:rPr lang="en-US" sz="2000" b="1" dirty="0"/>
              <a:t>Young, J. et al.</a:t>
            </a:r>
            <a:r>
              <a:rPr lang="en-US" sz="2000" dirty="0"/>
              <a:t> 2020. Validating the use of bovine buccal sampling as a proxy for the rumen microbiota using a time course and random forest classification approach. Appl. Environ. </a:t>
            </a:r>
            <a:r>
              <a:rPr lang="en-US" sz="2000" dirty="0" err="1"/>
              <a:t>Microbiol</a:t>
            </a:r>
            <a:r>
              <a:rPr lang="en-US" sz="2000" dirty="0"/>
              <a:t>. 86:e00861-20. </a:t>
            </a:r>
            <a:r>
              <a:rPr lang="en-US" sz="2000" dirty="0">
                <a:hlinkClick r:id="rId5"/>
              </a:rPr>
              <a:t>https://doi.org/10.1128/AEM.00861-20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1667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9BF8-CAD5-646F-76C2-CE24FC9D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(cont’d)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BBC7A1-5E6F-14F8-DF89-488954FA5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Zhang et al.</a:t>
            </a:r>
            <a:r>
              <a:rPr lang="en-US" sz="2000" dirty="0"/>
              <a:t> 2022. Association of residual feed intake with </a:t>
            </a:r>
            <a:r>
              <a:rPr lang="en-US" sz="2000" dirty="0" err="1"/>
              <a:t>peripartal</a:t>
            </a:r>
            <a:r>
              <a:rPr lang="en-US" sz="2000" dirty="0"/>
              <a:t> ruminal microbiome and milk fatty acid composition during early lactation in Holstein dairy cows. J. Dairy Sci. 105:4971–4986. </a:t>
            </a:r>
            <a:r>
              <a:rPr lang="en-US" sz="2000" dirty="0">
                <a:hlinkClick r:id="rId2"/>
              </a:rPr>
              <a:t>https://doi.org/10.3168/jds.2021-21454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324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10313D-3DDB-B804-31D2-B001843FA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is expensive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C197B-ABF5-173F-1008-DCC4A3BBA1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Purchased feed accounts for ~39% of the total cost of producing a hundredweight of milk (USDA, 2022)</a:t>
            </a:r>
          </a:p>
          <a:p>
            <a:r>
              <a:rPr lang="en-US" dirty="0"/>
              <a:t>All feed (purchased, homegrown, and grazed) totals 52% of the cost of production</a:t>
            </a:r>
          </a:p>
          <a:p>
            <a:r>
              <a:rPr lang="en-US" dirty="0"/>
              <a:t>Even modest reductions in feed intake can have great value</a:t>
            </a:r>
          </a:p>
        </p:txBody>
      </p:sp>
      <p:pic>
        <p:nvPicPr>
          <p:cNvPr id="6146" name="Picture 2" descr="Forage quality guides feeding practices for dairy cattle">
            <a:extLst>
              <a:ext uri="{FF2B5EF4-FFF2-40B4-BE49-F238E27FC236}">
                <a16:creationId xmlns:a16="http://schemas.microsoft.com/office/drawing/2014/main" id="{0CE1F657-2FF2-6825-BAF6-1D43D63EA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2" y="1878276"/>
            <a:ext cx="6247261" cy="35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ECDC3-C4A6-5E9E-D234-60AC2244F5BB}"/>
              </a:ext>
            </a:extLst>
          </p:cNvPr>
          <p:cNvSpPr txBox="1"/>
          <p:nvPr/>
        </p:nvSpPr>
        <p:spPr>
          <a:xfrm>
            <a:off x="6172202" y="5407986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Source:</a:t>
            </a:r>
            <a:r>
              <a:rPr lang="en-US" sz="1000" dirty="0"/>
              <a:t> Wisconsin State Farmer.</a:t>
            </a:r>
          </a:p>
        </p:txBody>
      </p:sp>
    </p:spTree>
    <p:extLst>
      <p:ext uri="{BB962C8B-B14F-4D97-AF65-F5344CB8AC3E}">
        <p14:creationId xmlns:p14="http://schemas.microsoft.com/office/powerpoint/2010/main" val="318754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E4164E-F5B9-481A-B02B-F6DAFC0C84EE}"/>
              </a:ext>
            </a:extLst>
          </p:cNvPr>
          <p:cNvSpPr/>
          <p:nvPr/>
        </p:nvSpPr>
        <p:spPr>
          <a:xfrm>
            <a:off x="8791575" y="4610100"/>
            <a:ext cx="3400425" cy="218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FF9AA3-13E2-0C45-B2AA-A3B6EAAE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has a role to play in climate action</a:t>
            </a:r>
          </a:p>
        </p:txBody>
      </p:sp>
      <p:pic>
        <p:nvPicPr>
          <p:cNvPr id="1026" name="Picture 2" descr="Infographic shows U.S. Greenhouse Gas Emissions in 2019: 3% Fluorinated gases, 7% Nitrious oxide (N2O), 10% Methane (CH4), and 80% Carbon dioxide (CO2); Total U.S. Greenhouse Gas Emissions by Economic Sector in 2019: 29% Transportation, 25% Electricity Generation, 23% Industry, 10% Agriculture, 7% Commercial, 6% Residential.">
            <a:extLst>
              <a:ext uri="{FF2B5EF4-FFF2-40B4-BE49-F238E27FC236}">
                <a16:creationId xmlns:a16="http://schemas.microsoft.com/office/drawing/2014/main" id="{26001208-1EF5-3946-A4FE-B01913E6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366" y="1613848"/>
            <a:ext cx="9868593" cy="475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60B84-886F-4344-A036-10575F3C02CF}"/>
              </a:ext>
            </a:extLst>
          </p:cNvPr>
          <p:cNvSpPr txBox="1"/>
          <p:nvPr/>
        </p:nvSpPr>
        <p:spPr>
          <a:xfrm>
            <a:off x="1040517" y="6365678"/>
            <a:ext cx="5278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</a:t>
            </a:r>
            <a:r>
              <a:rPr lang="en-US" sz="1200" dirty="0"/>
              <a:t> U.S. EPA (2021; https://</a:t>
            </a:r>
            <a:r>
              <a:rPr lang="en-US" sz="1200" dirty="0" err="1"/>
              <a:t>cfpub.epa.gov</a:t>
            </a:r>
            <a:r>
              <a:rPr lang="en-US" sz="1200" dirty="0"/>
              <a:t>/</a:t>
            </a:r>
            <a:r>
              <a:rPr lang="en-US" sz="1200" dirty="0" err="1"/>
              <a:t>ghgdata</a:t>
            </a:r>
            <a:r>
              <a:rPr lang="en-US" sz="1200" dirty="0"/>
              <a:t>/</a:t>
            </a:r>
            <a:r>
              <a:rPr lang="en-US" sz="1200" dirty="0" err="1"/>
              <a:t>inventoryexplorer</a:t>
            </a:r>
            <a:r>
              <a:rPr lang="en-US" sz="1200" dirty="0"/>
              <a:t>/).</a:t>
            </a:r>
          </a:p>
        </p:txBody>
      </p:sp>
    </p:spTree>
    <p:extLst>
      <p:ext uri="{BB962C8B-B14F-4D97-AF65-F5344CB8AC3E}">
        <p14:creationId xmlns:p14="http://schemas.microsoft.com/office/powerpoint/2010/main" val="308582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A229B-C1F8-CD49-9FBD-423AB7FA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Cows make lots of methane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880B8D-B3EB-524F-AE4E-AFC708B83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888" y="1600932"/>
            <a:ext cx="11070680" cy="3940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8FDE8D-A86F-8F40-8B21-4681BE99B72E}"/>
              </a:ext>
            </a:extLst>
          </p:cNvPr>
          <p:cNvSpPr txBox="1"/>
          <p:nvPr/>
        </p:nvSpPr>
        <p:spPr>
          <a:xfrm>
            <a:off x="131938" y="6354375"/>
            <a:ext cx="553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</a:t>
            </a:r>
            <a:r>
              <a:rPr lang="en-US" sz="1200" dirty="0"/>
              <a:t> U.S. EPA (2022; https://</a:t>
            </a:r>
            <a:r>
              <a:rPr lang="en-US" sz="1200" dirty="0" err="1"/>
              <a:t>cfpub.epa.gov</a:t>
            </a:r>
            <a:r>
              <a:rPr lang="en-US" sz="1200" dirty="0"/>
              <a:t>/</a:t>
            </a:r>
            <a:r>
              <a:rPr lang="en-US" sz="1200" dirty="0" err="1"/>
              <a:t>ghgdata</a:t>
            </a:r>
            <a:r>
              <a:rPr lang="en-US" sz="1200" dirty="0"/>
              <a:t>/</a:t>
            </a:r>
            <a:r>
              <a:rPr lang="en-US" sz="1200" dirty="0" err="1"/>
              <a:t>inventoryexplorer</a:t>
            </a:r>
            <a:r>
              <a:rPr lang="en-US" sz="1200" dirty="0"/>
              <a:t>/).</a:t>
            </a:r>
          </a:p>
        </p:txBody>
      </p:sp>
    </p:spTree>
    <p:extLst>
      <p:ext uri="{BB962C8B-B14F-4D97-AF65-F5344CB8AC3E}">
        <p14:creationId xmlns:p14="http://schemas.microsoft.com/office/powerpoint/2010/main" val="4262355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744E2F-CDF2-4568-A840-18EC25C97AB7}"/>
              </a:ext>
            </a:extLst>
          </p:cNvPr>
          <p:cNvSpPr/>
          <p:nvPr/>
        </p:nvSpPr>
        <p:spPr>
          <a:xfrm>
            <a:off x="8791575" y="4610100"/>
            <a:ext cx="3400425" cy="218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006AD-732E-344F-9495-813FA59BA3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15" y="357033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Methane emitted per kg of milk is falling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B338F0-B8C0-2745-BD1A-9FB74B864F3F}"/>
              </a:ext>
            </a:extLst>
          </p:cNvPr>
          <p:cNvGrpSpPr/>
          <p:nvPr/>
        </p:nvGrpSpPr>
        <p:grpSpPr>
          <a:xfrm>
            <a:off x="171060" y="1889777"/>
            <a:ext cx="11705247" cy="4872362"/>
            <a:chOff x="171058" y="1986742"/>
            <a:chExt cx="11705247" cy="4872362"/>
          </a:xfrm>
        </p:grpSpPr>
        <p:pic>
          <p:nvPicPr>
            <p:cNvPr id="4" name="Picture 3" descr="Chart&#10;&#10;Description automatically generated">
              <a:extLst>
                <a:ext uri="{FF2B5EF4-FFF2-40B4-BE49-F238E27FC236}">
                  <a16:creationId xmlns:a16="http://schemas.microsoft.com/office/drawing/2014/main" id="{BA7E34BC-FDF9-E747-9AFA-64C213D6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695" y="1986742"/>
              <a:ext cx="11560610" cy="45227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E5F7F3-172D-BF42-819D-11AB6DAEE10B}"/>
                </a:ext>
              </a:extLst>
            </p:cNvPr>
            <p:cNvSpPr txBox="1"/>
            <p:nvPr/>
          </p:nvSpPr>
          <p:spPr>
            <a:xfrm>
              <a:off x="171058" y="6582105"/>
              <a:ext cx="50492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/>
                <a:t>Source:</a:t>
              </a:r>
              <a:r>
                <a:rPr lang="en-US" sz="1200" dirty="0"/>
                <a:t> FAO (2019; https://</a:t>
              </a:r>
              <a:r>
                <a:rPr lang="en-US" sz="1200" dirty="0" err="1"/>
                <a:t>www.fao.org</a:t>
              </a:r>
              <a:r>
                <a:rPr lang="en-US" sz="1200" dirty="0"/>
                <a:t>/3/CA2929EN/ca2929en.pdf).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202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329"/>
            <a:ext cx="5594968" cy="2445096"/>
          </a:xfrm>
        </p:spPr>
        <p:txBody>
          <a:bodyPr/>
          <a:lstStyle/>
          <a:p>
            <a:r>
              <a:rPr lang="en-US" dirty="0"/>
              <a:t>How do we measure feed intake?</a:t>
            </a:r>
          </a:p>
        </p:txBody>
      </p:sp>
    </p:spTree>
    <p:extLst>
      <p:ext uri="{BB962C8B-B14F-4D97-AF65-F5344CB8AC3E}">
        <p14:creationId xmlns:p14="http://schemas.microsoft.com/office/powerpoint/2010/main" val="219964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feed intake studies at USDA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700"/>
              </a:lnSpc>
            </a:pPr>
            <a:r>
              <a:rPr lang="en-US" dirty="0" err="1"/>
              <a:t>Hooven</a:t>
            </a:r>
            <a:r>
              <a:rPr lang="en-US" dirty="0"/>
              <a:t> et al., JDS 51:1409–1419, </a:t>
            </a:r>
            <a:r>
              <a:rPr lang="en-US" dirty="0">
                <a:solidFill>
                  <a:srgbClr val="0033CC"/>
                </a:solidFill>
              </a:rPr>
              <a:t>1968</a:t>
            </a:r>
          </a:p>
          <a:p>
            <a:pPr lvl="1">
              <a:lnSpc>
                <a:spcPts val="2700"/>
              </a:lnSpc>
            </a:pPr>
            <a:r>
              <a:rPr lang="en-US" dirty="0"/>
              <a:t>661 lactations of 318 Holstein cows at Beltsville</a:t>
            </a:r>
          </a:p>
          <a:p>
            <a:pPr lvl="1">
              <a:lnSpc>
                <a:spcPts val="2700"/>
              </a:lnSpc>
              <a:spcAft>
                <a:spcPts val="3600"/>
              </a:spcAft>
            </a:pPr>
            <a:r>
              <a:rPr lang="en-US" dirty="0"/>
              <a:t>Genetic correlation (feed efficiency, milk energy) = 0.92</a:t>
            </a:r>
          </a:p>
          <a:p>
            <a:pPr>
              <a:lnSpc>
                <a:spcPts val="2700"/>
              </a:lnSpc>
            </a:pPr>
            <a:r>
              <a:rPr lang="en-US" dirty="0" err="1"/>
              <a:t>Hooven</a:t>
            </a:r>
            <a:r>
              <a:rPr lang="en-US" dirty="0"/>
              <a:t> et al., JDS </a:t>
            </a:r>
            <a:r>
              <a:rPr lang="fr-FR" dirty="0"/>
              <a:t>55:1113–1122,</a:t>
            </a:r>
            <a:r>
              <a:rPr lang="en-US" dirty="0">
                <a:solidFill>
                  <a:srgbClr val="BA0000"/>
                </a:solidFill>
              </a:rPr>
              <a:t> </a:t>
            </a:r>
            <a:r>
              <a:rPr lang="en-US" dirty="0">
                <a:solidFill>
                  <a:srgbClr val="0033CC"/>
                </a:solidFill>
              </a:rPr>
              <a:t>1972 </a:t>
            </a:r>
          </a:p>
          <a:p>
            <a:pPr lvl="1">
              <a:lnSpc>
                <a:spcPts val="2700"/>
              </a:lnSpc>
            </a:pPr>
            <a:r>
              <a:rPr lang="en-US" dirty="0"/>
              <a:t>10-mo intake trials for 425 cows</a:t>
            </a:r>
          </a:p>
          <a:p>
            <a:pPr lvl="1">
              <a:lnSpc>
                <a:spcPts val="2700"/>
              </a:lnSpc>
            </a:pPr>
            <a:r>
              <a:rPr lang="en-US" dirty="0"/>
              <a:t>30-d trial (month 5) gave 89% of progress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ak">
  <a:themeElements>
    <a:clrScheme name="Peak">
      <a:dk1>
        <a:srgbClr val="5F5F5F"/>
      </a:dk1>
      <a:lt1>
        <a:sysClr val="window" lastClr="FFFFFF"/>
      </a:lt1>
      <a:dk2>
        <a:srgbClr val="8E258D"/>
      </a:dk2>
      <a:lt2>
        <a:srgbClr val="F8F8F8"/>
      </a:lt2>
      <a:accent1>
        <a:srgbClr val="8E258D"/>
      </a:accent1>
      <a:accent2>
        <a:srgbClr val="808080"/>
      </a:accent2>
      <a:accent3>
        <a:srgbClr val="C286A7"/>
      </a:accent3>
      <a:accent4>
        <a:srgbClr val="DDDDDD"/>
      </a:accent4>
      <a:accent5>
        <a:srgbClr val="5F5F5F"/>
      </a:accent5>
      <a:accent6>
        <a:srgbClr val="4D4D4D"/>
      </a:accent6>
      <a:hlink>
        <a:srgbClr val="C286A7"/>
      </a:hlink>
      <a:folHlink>
        <a:srgbClr val="919191"/>
      </a:folHlink>
    </a:clrScheme>
    <a:fontScheme name="Leelawadee">
      <a:majorFont>
        <a:latin typeface="Leelawadee"/>
        <a:ea typeface=""/>
        <a:cs typeface=""/>
      </a:majorFont>
      <a:minorFont>
        <a:latin typeface="Leelawad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AK" id="{C0DAB73E-669B-4935-AC2E-7731829592D4}" vid="{AE77D09D-D06D-4B01-8203-41511279F92A}"/>
    </a:ext>
  </a:extLst>
</a:theme>
</file>

<file path=ppt/theme/theme2.xml><?xml version="1.0" encoding="utf-8"?>
<a:theme xmlns:a="http://schemas.openxmlformats.org/drawingml/2006/main" name="1_Peak">
  <a:themeElements>
    <a:clrScheme name="Peak">
      <a:dk1>
        <a:srgbClr val="5F5F5F"/>
      </a:dk1>
      <a:lt1>
        <a:sysClr val="window" lastClr="FFFFFF"/>
      </a:lt1>
      <a:dk2>
        <a:srgbClr val="8E258D"/>
      </a:dk2>
      <a:lt2>
        <a:srgbClr val="F8F8F8"/>
      </a:lt2>
      <a:accent1>
        <a:srgbClr val="8E258D"/>
      </a:accent1>
      <a:accent2>
        <a:srgbClr val="808080"/>
      </a:accent2>
      <a:accent3>
        <a:srgbClr val="C286A7"/>
      </a:accent3>
      <a:accent4>
        <a:srgbClr val="DDDDDD"/>
      </a:accent4>
      <a:accent5>
        <a:srgbClr val="5F5F5F"/>
      </a:accent5>
      <a:accent6>
        <a:srgbClr val="4D4D4D"/>
      </a:accent6>
      <a:hlink>
        <a:srgbClr val="C286A7"/>
      </a:hlink>
      <a:folHlink>
        <a:srgbClr val="919191"/>
      </a:folHlink>
    </a:clrScheme>
    <a:fontScheme name="Leelawadee">
      <a:majorFont>
        <a:latin typeface="Leelawadee"/>
        <a:ea typeface=""/>
        <a:cs typeface=""/>
      </a:majorFont>
      <a:minorFont>
        <a:latin typeface="Leelawad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AK" id="{C0DAB73E-669B-4935-AC2E-7731829592D4}" vid="{AE77D09D-D06D-4B01-8203-41511279F92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565A88A19914888B31AE27E8A9E69" ma:contentTypeVersion="12" ma:contentTypeDescription="Create a new document." ma:contentTypeScope="" ma:versionID="e8dafbb05e64b58856ccfbd6b3db0405">
  <xsd:schema xmlns:xsd="http://www.w3.org/2001/XMLSchema" xmlns:xs="http://www.w3.org/2001/XMLSchema" xmlns:p="http://schemas.microsoft.com/office/2006/metadata/properties" xmlns:ns2="a1d297ba-8e74-4dce-8042-5b03bc1f93fa" xmlns:ns3="50a2bd74-e7b2-4070-9a85-8f7a08e7c9ab" targetNamespace="http://schemas.microsoft.com/office/2006/metadata/properties" ma:root="true" ma:fieldsID="71c1f91c17b331541dc8ae890a636033" ns2:_="" ns3:_="">
    <xsd:import namespace="a1d297ba-8e74-4dce-8042-5b03bc1f93fa"/>
    <xsd:import namespace="50a2bd74-e7b2-4070-9a85-8f7a08e7c9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297ba-8e74-4dce-8042-5b03bc1f93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2bd74-e7b2-4070-9a85-8f7a08e7c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EB6330-8D5C-405C-88D7-BDD0CA0225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d297ba-8e74-4dce-8042-5b03bc1f93fa"/>
    <ds:schemaRef ds:uri="50a2bd74-e7b2-4070-9a85-8f7a08e7c9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637939-EA31-4209-AB84-BA43C947207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1d297ba-8e74-4dce-8042-5b03bc1f93f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872C43-4582-4BEB-9F67-7E5D32DF4D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26419</TotalTime>
  <Words>1969</Words>
  <Application>Microsoft Macintosh PowerPoint</Application>
  <PresentationFormat>Widescreen</PresentationFormat>
  <Paragraphs>276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Leelawadee</vt:lpstr>
      <vt:lpstr>Quattrocento Sans</vt:lpstr>
      <vt:lpstr>Symbol</vt:lpstr>
      <vt:lpstr>Wingdings</vt:lpstr>
      <vt:lpstr>Peak</vt:lpstr>
      <vt:lpstr>1_Peak</vt:lpstr>
      <vt:lpstr>What is the sire’s contribution to feed efficiency</vt:lpstr>
      <vt:lpstr>Topics for discussion</vt:lpstr>
      <vt:lpstr>Why do we want to measure feed intake?</vt:lpstr>
      <vt:lpstr>Feed is expensive</vt:lpstr>
      <vt:lpstr>Dairy has a role to play in climate action</vt:lpstr>
      <vt:lpstr>Cows make lots of methane</vt:lpstr>
      <vt:lpstr>Methane emitted per kg of milk is falling</vt:lpstr>
      <vt:lpstr>How do we measure feed intake?</vt:lpstr>
      <vt:lpstr>Early feed intake studies at USDA</vt:lpstr>
      <vt:lpstr>Feed efficiency in dairy cattle (VandeHaar et al., 2016)</vt:lpstr>
      <vt:lpstr>Selection for feed efficiency – why now?</vt:lpstr>
      <vt:lpstr>Residual feed intake (RFI)</vt:lpstr>
      <vt:lpstr>When is the best time to measure RFI?</vt:lpstr>
      <vt:lpstr>When is the best time to measure RFI?</vt:lpstr>
      <vt:lpstr>Key steps in genomic selection</vt:lpstr>
      <vt:lpstr>Why is it so expensive to measure?</vt:lpstr>
      <vt:lpstr>Is feed efficiency under genetic control?</vt:lpstr>
      <vt:lpstr>How do we know if genetics affect a trait?</vt:lpstr>
      <vt:lpstr>Sources of phenotypic variation</vt:lpstr>
      <vt:lpstr>What records provide the most information?</vt:lpstr>
      <vt:lpstr>How is our industry making use of this information?</vt:lpstr>
      <vt:lpstr>US national evaluations for feed saved</vt:lpstr>
      <vt:lpstr>Feed Saved statistics – genotyped animals</vt:lpstr>
      <vt:lpstr>It’s part of the US national selection index</vt:lpstr>
      <vt:lpstr>International Collaboration</vt:lpstr>
      <vt:lpstr>There are many variations on this theme</vt:lpstr>
      <vt:lpstr>What do 50 y of genetic progress look like?</vt:lpstr>
      <vt:lpstr>What’s likely to change in the future?</vt:lpstr>
      <vt:lpstr>Data collection costs are high</vt:lpstr>
      <vt:lpstr>Opportunities for lower-cost recording</vt:lpstr>
      <vt:lpstr>What about the microbiome?</vt:lpstr>
      <vt:lpstr>PowerPoint Presentation</vt:lpstr>
      <vt:lpstr>Take-home message…</vt:lpstr>
      <vt:lpstr>Continuous improvement is the key!</vt:lpstr>
      <vt:lpstr>Conclusions</vt:lpstr>
      <vt:lpstr>References</vt:lpstr>
      <vt:lpstr>References (cont’d)</vt:lpstr>
      <vt:lpstr>References (cont’d)</vt:lpstr>
    </vt:vector>
  </TitlesOfParts>
  <Company>Alta Genetics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Kadijk</dc:creator>
  <cp:lastModifiedBy>John Cole</cp:lastModifiedBy>
  <cp:revision>126</cp:revision>
  <dcterms:created xsi:type="dcterms:W3CDTF">2015-10-15T13:30:25Z</dcterms:created>
  <dcterms:modified xsi:type="dcterms:W3CDTF">2022-09-19T16:12:15Z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0x0101004AD565A88A19914888B31AE27E8A9E69</vt:lpwstr>
  </property>
</Properties>
</file>